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360" r:id="rId3"/>
    <p:sldId id="370" r:id="rId4"/>
    <p:sldId id="364" r:id="rId5"/>
    <p:sldId id="295" r:id="rId6"/>
    <p:sldId id="371" r:id="rId7"/>
    <p:sldId id="372" r:id="rId8"/>
    <p:sldId id="265" r:id="rId9"/>
    <p:sldId id="266" r:id="rId10"/>
    <p:sldId id="368" r:id="rId11"/>
    <p:sldId id="3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621"/>
    <a:srgbClr val="E6E6E6"/>
    <a:srgbClr val="FFC5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3" d="100"/>
          <a:sy n="83" d="100"/>
        </p:scale>
        <p:origin x="84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ей Дунин" userId="f93006e743c79e3b" providerId="LiveId" clId="{01891402-E008-409B-8A18-81BD2C494739}"/>
    <pc:docChg chg="modSld">
      <pc:chgData name="Алексей Дунин" userId="f93006e743c79e3b" providerId="LiveId" clId="{01891402-E008-409B-8A18-81BD2C494739}" dt="2024-02-23T19:49:45.861" v="1" actId="207"/>
      <pc:docMkLst>
        <pc:docMk/>
      </pc:docMkLst>
      <pc:sldChg chg="modSp mod">
        <pc:chgData name="Алексей Дунин" userId="f93006e743c79e3b" providerId="LiveId" clId="{01891402-E008-409B-8A18-81BD2C494739}" dt="2024-02-23T19:49:45.861" v="1" actId="207"/>
        <pc:sldMkLst>
          <pc:docMk/>
          <pc:sldMk cId="3439036743" sldId="370"/>
        </pc:sldMkLst>
        <pc:spChg chg="mod">
          <ac:chgData name="Алексей Дунин" userId="f93006e743c79e3b" providerId="LiveId" clId="{01891402-E008-409B-8A18-81BD2C494739}" dt="2024-02-23T19:49:45.861" v="1" actId="207"/>
          <ac:spMkLst>
            <pc:docMk/>
            <pc:sldMk cId="3439036743" sldId="370"/>
            <ac:spMk id="21" creationId="{26408487-ECC4-4981-9F39-14BA84E18135}"/>
          </ac:spMkLst>
        </pc:spChg>
        <pc:spChg chg="mod">
          <ac:chgData name="Алексей Дунин" userId="f93006e743c79e3b" providerId="LiveId" clId="{01891402-E008-409B-8A18-81BD2C494739}" dt="2024-02-23T19:49:41.586" v="0" actId="207"/>
          <ac:spMkLst>
            <pc:docMk/>
            <pc:sldMk cId="3439036743" sldId="370"/>
            <ac:spMk id="22" creationId="{94666EB4-2787-4248-B964-2026D2BF3E6B}"/>
          </ac:spMkLst>
        </pc:spChg>
        <pc:spChg chg="mod">
          <ac:chgData name="Алексей Дунин" userId="f93006e743c79e3b" providerId="LiveId" clId="{01891402-E008-409B-8A18-81BD2C494739}" dt="2024-02-23T19:49:45.861" v="1" actId="207"/>
          <ac:spMkLst>
            <pc:docMk/>
            <pc:sldMk cId="3439036743" sldId="370"/>
            <ac:spMk id="27" creationId="{7D2D4077-3B72-4322-83F1-E5722B1BAD70}"/>
          </ac:spMkLst>
        </pc:spChg>
        <pc:spChg chg="mod">
          <ac:chgData name="Алексей Дунин" userId="f93006e743c79e3b" providerId="LiveId" clId="{01891402-E008-409B-8A18-81BD2C494739}" dt="2024-02-23T19:49:45.861" v="1" actId="207"/>
          <ac:spMkLst>
            <pc:docMk/>
            <pc:sldMk cId="3439036743" sldId="370"/>
            <ac:spMk id="28" creationId="{1A8EB58A-6F1D-4C6D-8519-0EB4D8611AFB}"/>
          </ac:spMkLst>
        </pc:spChg>
        <pc:spChg chg="mod">
          <ac:chgData name="Алексей Дунин" userId="f93006e743c79e3b" providerId="LiveId" clId="{01891402-E008-409B-8A18-81BD2C494739}" dt="2024-02-23T19:49:45.861" v="1" actId="207"/>
          <ac:spMkLst>
            <pc:docMk/>
            <pc:sldMk cId="3439036743" sldId="370"/>
            <ac:spMk id="29" creationId="{CBC8CD3C-4781-4AFE-AF25-4ABF96AEE7DF}"/>
          </ac:spMkLst>
        </pc:spChg>
        <pc:spChg chg="mod">
          <ac:chgData name="Алексей Дунин" userId="f93006e743c79e3b" providerId="LiveId" clId="{01891402-E008-409B-8A18-81BD2C494739}" dt="2024-02-23T19:49:45.861" v="1" actId="207"/>
          <ac:spMkLst>
            <pc:docMk/>
            <pc:sldMk cId="3439036743" sldId="370"/>
            <ac:spMk id="30" creationId="{55B2C7FD-3DE1-48DF-906E-4DEFF22B9EA8}"/>
          </ac:spMkLst>
        </pc:spChg>
      </pc:sldChg>
    </pc:docChg>
  </pc:docChgLst>
  <pc:docChgLst>
    <pc:chgData name="Алексей Дунин" userId="f93006e743c79e3b" providerId="LiveId" clId="{3EC8FF54-9DFF-4F94-AEC0-F75058B1C029}"/>
    <pc:docChg chg="modSld">
      <pc:chgData name="Алексей Дунин" userId="f93006e743c79e3b" providerId="LiveId" clId="{3EC8FF54-9DFF-4F94-AEC0-F75058B1C029}" dt="2024-02-16T19:17:20.882" v="53" actId="1036"/>
      <pc:docMkLst>
        <pc:docMk/>
      </pc:docMkLst>
      <pc:sldChg chg="modSp mod">
        <pc:chgData name="Алексей Дунин" userId="f93006e743c79e3b" providerId="LiveId" clId="{3EC8FF54-9DFF-4F94-AEC0-F75058B1C029}" dt="2024-02-16T19:16:54.755" v="1" actId="14100"/>
        <pc:sldMkLst>
          <pc:docMk/>
          <pc:sldMk cId="2903269399" sldId="264"/>
        </pc:sldMkLst>
        <pc:spChg chg="mod">
          <ac:chgData name="Алексей Дунин" userId="f93006e743c79e3b" providerId="LiveId" clId="{3EC8FF54-9DFF-4F94-AEC0-F75058B1C029}" dt="2024-02-16T19:16:54.755" v="1" actId="14100"/>
          <ac:spMkLst>
            <pc:docMk/>
            <pc:sldMk cId="2903269399" sldId="264"/>
            <ac:spMk id="14" creationId="{B9143B17-C3FD-4A03-8508-0B7A59111025}"/>
          </ac:spMkLst>
        </pc:spChg>
      </pc:sldChg>
      <pc:sldChg chg="modSp mod">
        <pc:chgData name="Алексей Дунин" userId="f93006e743c79e3b" providerId="LiveId" clId="{3EC8FF54-9DFF-4F94-AEC0-F75058B1C029}" dt="2024-02-16T19:17:20.882" v="53" actId="1036"/>
        <pc:sldMkLst>
          <pc:docMk/>
          <pc:sldMk cId="3604729686" sldId="265"/>
        </pc:sldMkLst>
        <pc:spChg chg="mod">
          <ac:chgData name="Алексей Дунин" userId="f93006e743c79e3b" providerId="LiveId" clId="{3EC8FF54-9DFF-4F94-AEC0-F75058B1C029}" dt="2024-02-16T19:17:08.274" v="41" actId="1037"/>
          <ac:spMkLst>
            <pc:docMk/>
            <pc:sldMk cId="3604729686" sldId="265"/>
            <ac:spMk id="36" creationId="{5D0AB016-1C87-4EA3-B039-0255A3A75D15}"/>
          </ac:spMkLst>
        </pc:spChg>
        <pc:cxnChg chg="mod">
          <ac:chgData name="Алексей Дунин" userId="f93006e743c79e3b" providerId="LiveId" clId="{3EC8FF54-9DFF-4F94-AEC0-F75058B1C029}" dt="2024-02-16T19:17:20.882" v="53" actId="1036"/>
          <ac:cxnSpMkLst>
            <pc:docMk/>
            <pc:sldMk cId="3604729686" sldId="265"/>
            <ac:cxnSpMk id="38" creationId="{7B088C95-597A-4340-A38A-ED39175C9B96}"/>
          </ac:cxnSpMkLst>
        </pc:cxnChg>
        <pc:cxnChg chg="mod">
          <ac:chgData name="Алексей Дунин" userId="f93006e743c79e3b" providerId="LiveId" clId="{3EC8FF54-9DFF-4F94-AEC0-F75058B1C029}" dt="2024-02-16T19:17:12.526" v="44" actId="1036"/>
          <ac:cxnSpMkLst>
            <pc:docMk/>
            <pc:sldMk cId="3604729686" sldId="265"/>
            <ac:cxnSpMk id="44" creationId="{7D39F121-E08E-41D1-8653-30B7716FB444}"/>
          </ac:cxnSpMkLst>
        </pc:cxnChg>
        <pc:cxnChg chg="mod">
          <ac:chgData name="Алексей Дунин" userId="f93006e743c79e3b" providerId="LiveId" clId="{3EC8FF54-9DFF-4F94-AEC0-F75058B1C029}" dt="2024-02-16T19:17:16.563" v="49" actId="1036"/>
          <ac:cxnSpMkLst>
            <pc:docMk/>
            <pc:sldMk cId="3604729686" sldId="265"/>
            <ac:cxnSpMk id="50" creationId="{065A112A-0D26-4CF3-8A49-F126C1D6FE1B}"/>
          </ac:cxnSpMkLst>
        </pc:cxnChg>
        <pc:cxnChg chg="mod">
          <ac:chgData name="Алексей Дунин" userId="f93006e743c79e3b" providerId="LiveId" clId="{3EC8FF54-9DFF-4F94-AEC0-F75058B1C029}" dt="2024-02-16T19:17:19.607" v="51" actId="1036"/>
          <ac:cxnSpMkLst>
            <pc:docMk/>
            <pc:sldMk cId="3604729686" sldId="265"/>
            <ac:cxnSpMk id="53" creationId="{65EC4A9A-AA13-4512-81D4-A09B2E4E2C22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FF0CB-71D6-40DB-8731-1907B3CAA3D6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E7ADF-190D-48F5-9377-5A0BA0BAB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271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3F7D6-CB3D-674B-937F-620C52CD618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299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3F7D6-CB3D-674B-937F-620C52CD618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995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3F7D6-CB3D-674B-937F-620C52CD618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163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66F66-0A42-44EA-B4E1-565A1D88DA5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174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A10F55-4C5B-3830-EDE7-489B517035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2CB87A8-5250-5013-38AD-27A3F9E1F7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35CBC4-E08F-C560-18E7-05305C7A8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7C98-F777-4E41-8ACD-D70D6EB7C922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DF3F3E-3D1D-4861-DFA2-E93027B01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541418-5D9A-4EF2-E6F1-F32152785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E9B4A-725F-4BB5-8506-8175F699E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10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E579F-ADC0-DBAC-DA6A-BE0638540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7DEBE0-BFAD-12CC-0C9A-132091048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62A912-1D92-25A4-1A5A-79E510648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7C98-F777-4E41-8ACD-D70D6EB7C922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761C96-B24C-4568-E10C-EC916E2DB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C3872C-BA9D-7AD4-FD0C-44E4315D2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E9B4A-725F-4BB5-8506-8175F699E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244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074D784-06A9-E7EC-BF7E-13839E8DF4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352239-7A7C-03B0-5B1B-7704B6D87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C0BCBB-A41C-B6F3-7EDC-90E787D53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7C98-F777-4E41-8ACD-D70D6EB7C922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B1B085-6992-4EEE-C2D2-D98E67F48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44A4DB-62E6-E09D-F0A4-9073B45D9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E9B4A-725F-4BB5-8506-8175F699E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402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1430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pos="7378">
          <p15:clr>
            <a:srgbClr val="FBAE40"/>
          </p15:clr>
        </p15:guide>
        <p15:guide id="4" pos="302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orient="horz" pos="300">
          <p15:clr>
            <a:srgbClr val="FBAE40"/>
          </p15:clr>
        </p15:guide>
        <p15:guide id="7" orient="horz" pos="935">
          <p15:clr>
            <a:srgbClr val="FBAE40"/>
          </p15:clr>
        </p15:guide>
        <p15:guide id="8" orient="horz" pos="2478">
          <p15:clr>
            <a:srgbClr val="FBAE40"/>
          </p15:clr>
        </p15:guide>
        <p15:guide id="9" orient="horz" pos="1026">
          <p15:clr>
            <a:srgbClr val="FBAE40"/>
          </p15:clr>
        </p15:guide>
        <p15:guide id="10" pos="5609">
          <p15:clr>
            <a:srgbClr val="FBAE40"/>
          </p15:clr>
        </p15:guide>
        <p15:guide id="11" pos="207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7C2EA-CC2A-0617-4BA2-AE1657CE1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925C2E-9FD8-F22A-1DA1-676F9047B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1CD331-4097-F1A2-1601-DB31DE8CA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7C98-F777-4E41-8ACD-D70D6EB7C922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58051D-725C-A23B-9322-039D61DF9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30BD46-A974-AFD6-6556-B98F5E8FD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E9B4A-725F-4BB5-8506-8175F699E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850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D5476-A920-9FFC-7366-8795305FB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826426-FDE3-6135-DBE8-C87C3170D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58C71-5AA7-E86A-7517-B0B648B8B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7C98-F777-4E41-8ACD-D70D6EB7C922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61C7B4-FDCF-0031-87DF-59E1FB270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FF490D-9312-5624-204F-BC2D3B3EB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E9B4A-725F-4BB5-8506-8175F699E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93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5BEEFD-CEFE-EBF3-43D2-A5F13E166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F09449-23EB-382D-7E4D-BD4CE94E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C07622-2C4B-80F9-1C26-955028DCC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3DED1C-7DC7-F6AA-391C-864A5CB5D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7C98-F777-4E41-8ACD-D70D6EB7C922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614121-AB12-4148-A11B-694CB48E6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EC8ECA-D527-955F-13E1-3702E2FF9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E9B4A-725F-4BB5-8506-8175F699E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684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B2AA05-D375-7AF5-925A-7C04B62B7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F2C93C-02C4-BA12-4FCD-6A364AAD9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CA95B1-8708-DCC3-7F8B-3C386B52D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0434E85-3C8A-CCA8-695D-6B6A70000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68B48C3-429C-BC01-33BC-D858CDE59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AE1C9C1-B0AB-62F5-0EA9-8717E045F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7C98-F777-4E41-8ACD-D70D6EB7C922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2B0E3CF-E099-CA28-B22A-9685BD974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DB8F22-0C82-6165-4A0F-0D48AD554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E9B4A-725F-4BB5-8506-8175F699E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379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87E943-CE7F-F29B-BB84-D3F0405B6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7F2B9F-41F8-53BE-964A-534719BEE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7C98-F777-4E41-8ACD-D70D6EB7C922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9CF8E03-FFB4-6BE3-57E6-9EC16613B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F4284B3-6F8C-0566-7361-5182417DE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E9B4A-725F-4BB5-8506-8175F699E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06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5F29521-5225-A713-E637-CD6296659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7C98-F777-4E41-8ACD-D70D6EB7C922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E16014-482E-3B89-C93F-306CE49F0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561224-B59B-66F9-540B-119C431AD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E9B4A-725F-4BB5-8506-8175F699E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36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4EBAE2-3219-A683-34C7-6A8C9245D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70780C-26C8-D716-3E56-FC184029A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F358D4B-67C9-650B-14E0-69346D170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094A4A-FC80-DBC7-4B37-346878FC4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7C98-F777-4E41-8ACD-D70D6EB7C922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F82B3C-9909-5891-775B-6A263E0E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1C4D35-367A-907C-B21E-B18794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E9B4A-725F-4BB5-8506-8175F699E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240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D5FCC-1D99-D1C1-1A6A-952028C1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50DB7F-691A-5238-6049-B74EA64C63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6EF1B3-1601-F8C5-1CDE-100A6AE09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84C4FC-67DF-C0B4-F738-EF550EF5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7C98-F777-4E41-8ACD-D70D6EB7C922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69A37C-3AC6-C339-6FF3-A41F55ACA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0B990E-C2A9-16DD-922A-1BEBAE4FE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E9B4A-725F-4BB5-8506-8175F699E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966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3BA788-D080-167D-68AD-68E32A479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D0A83B-B2AA-900C-424A-E1ECB7BF4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EBE45D-0032-D3FC-A988-B135DF058E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57C98-F777-4E41-8ACD-D70D6EB7C922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85B7DE-DDCE-4511-9D63-CA89FB8B4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C2BF5B-6767-81B6-B9CE-665B160092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E9B4A-725F-4BB5-8506-8175F699E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68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11" Type="http://schemas.openxmlformats.org/officeDocument/2006/relationships/image" Target="../media/image24.jpeg"/><Relationship Id="rId5" Type="http://schemas.openxmlformats.org/officeDocument/2006/relationships/image" Target="../media/image19.jpeg"/><Relationship Id="rId10" Type="http://schemas.openxmlformats.org/officeDocument/2006/relationships/image" Target="../media/image23.jpeg"/><Relationship Id="rId4" Type="http://schemas.openxmlformats.org/officeDocument/2006/relationships/image" Target="../media/image18.pn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5E72F0D-1218-4EF1-BD10-16C591BFDE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-1256" b="1044"/>
          <a:stretch/>
        </p:blipFill>
        <p:spPr>
          <a:xfrm>
            <a:off x="-2706035" y="-3024767"/>
            <a:ext cx="16179532" cy="1215676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7E45DA8-38A4-4ABC-A8AE-E847131EB6EC}"/>
              </a:ext>
            </a:extLst>
          </p:cNvPr>
          <p:cNvSpPr/>
          <p:nvPr/>
        </p:nvSpPr>
        <p:spPr>
          <a:xfrm>
            <a:off x="-1" y="2247900"/>
            <a:ext cx="12192000" cy="24397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2A2893-8F50-456C-9D53-9AA1D5DDE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76233"/>
            <a:ext cx="9144000" cy="187663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Интеллектуальные интегрированные системы</a:t>
            </a:r>
            <a:endParaRPr lang="ru-RU" sz="4800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BAAE25-697F-45AD-8CD6-E1DC62A76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8396"/>
            <a:ext cx="9144000" cy="69929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Специальность </a:t>
            </a:r>
            <a:r>
              <a:rPr lang="ru-RU" sz="3200" dirty="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09</a:t>
            </a:r>
            <a:r>
              <a:rPr lang="en-US" sz="3200" dirty="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.02.08</a:t>
            </a:r>
            <a:endParaRPr lang="ru-RU" sz="3200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29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745E5A3-76FE-4CEB-A317-06FF360F79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8" t="18425" r="36693" b="56181"/>
          <a:stretch/>
        </p:blipFill>
        <p:spPr>
          <a:xfrm rot="1534251">
            <a:off x="-1120471" y="4791428"/>
            <a:ext cx="8907207" cy="38647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58AD2D-EAE0-4344-8154-6EDA2B35B58C}"/>
              </a:ext>
            </a:extLst>
          </p:cNvPr>
          <p:cNvSpPr txBox="1"/>
          <p:nvPr/>
        </p:nvSpPr>
        <p:spPr>
          <a:xfrm>
            <a:off x="372140" y="379417"/>
            <a:ext cx="550957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>
                <a:latin typeface="Gotham Pro" panose="02000503040000020004" pitchFamily="2" charset="0"/>
                <a:cs typeface="Gotham Pro" panose="02000503040000020004" pitchFamily="2" charset="0"/>
              </a:rPr>
              <a:t>Контактная информация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F601F9-C988-2FB0-79AB-F94B70AA2D2A}"/>
              </a:ext>
            </a:extLst>
          </p:cNvPr>
          <p:cNvSpPr txBox="1"/>
          <p:nvPr/>
        </p:nvSpPr>
        <p:spPr>
          <a:xfrm>
            <a:off x="372140" y="2953279"/>
            <a:ext cx="5366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Gotham Pro" panose="02000503040000020004" pitchFamily="2" charset="0"/>
                <a:cs typeface="Gotham Pro" panose="02000503040000020004" pitchFamily="2" charset="0"/>
              </a:rPr>
              <a:t>Телефон</a:t>
            </a:r>
          </a:p>
          <a:p>
            <a:r>
              <a:rPr lang="ru-RU" sz="2000" dirty="0">
                <a:latin typeface="Gotham Pro" panose="02000503040000020004" pitchFamily="2" charset="0"/>
                <a:cs typeface="Gotham Pro" panose="02000503040000020004" pitchFamily="2" charset="0"/>
              </a:rPr>
              <a:t>+7(495)369-45-93 </a:t>
            </a:r>
          </a:p>
          <a:p>
            <a:r>
              <a:rPr lang="ru-RU" sz="2000" dirty="0">
                <a:latin typeface="Gotham Pro" panose="02000503040000020004" pitchFamily="2" charset="0"/>
                <a:cs typeface="Gotham Pro" panose="02000503040000020004" pitchFamily="2" charset="0"/>
              </a:rPr>
              <a:t>+7(977)758-71-25 - Приемная комиссия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FBD714-C2EB-9992-85C7-938D06283FEE}"/>
              </a:ext>
            </a:extLst>
          </p:cNvPr>
          <p:cNvSpPr txBox="1"/>
          <p:nvPr/>
        </p:nvSpPr>
        <p:spPr>
          <a:xfrm>
            <a:off x="372140" y="1367350"/>
            <a:ext cx="4281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Gotham Pro" panose="02000503040000020004" pitchFamily="2" charset="0"/>
                <a:cs typeface="Gotham Pro" panose="02000503040000020004" pitchFamily="2" charset="0"/>
              </a:rPr>
              <a:t>Адрес</a:t>
            </a:r>
          </a:p>
          <a:p>
            <a:r>
              <a:rPr lang="ru-RU" sz="2000" dirty="0">
                <a:latin typeface="Gotham Pro" panose="02000503040000020004" pitchFamily="2" charset="0"/>
                <a:cs typeface="Gotham Pro" panose="02000503040000020004" pitchFamily="2" charset="0"/>
              </a:rPr>
              <a:t>141701, Московская область, г. Долгопрудный, пл. </a:t>
            </a:r>
            <a:r>
              <a:rPr lang="ru-RU" sz="2000" dirty="0" err="1">
                <a:latin typeface="Gotham Pro" panose="02000503040000020004" pitchFamily="2" charset="0"/>
                <a:cs typeface="Gotham Pro" panose="02000503040000020004" pitchFamily="2" charset="0"/>
              </a:rPr>
              <a:t>Собина</a:t>
            </a:r>
            <a:r>
              <a:rPr lang="ru-RU" sz="2000" dirty="0">
                <a:latin typeface="Gotham Pro" panose="02000503040000020004" pitchFamily="2" charset="0"/>
                <a:cs typeface="Gotham Pro" panose="02000503040000020004" pitchFamily="2" charset="0"/>
              </a:rPr>
              <a:t>, д.1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76B3C2-CE2F-D491-9375-A76095DE7D86}"/>
              </a:ext>
            </a:extLst>
          </p:cNvPr>
          <p:cNvSpPr txBox="1"/>
          <p:nvPr/>
        </p:nvSpPr>
        <p:spPr>
          <a:xfrm>
            <a:off x="372140" y="4539208"/>
            <a:ext cx="4564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Gotham Pro" panose="02000503040000020004" pitchFamily="2" charset="0"/>
                <a:cs typeface="Gotham Pro" panose="02000503040000020004" pitchFamily="2" charset="0"/>
              </a:rPr>
              <a:t>Почта</a:t>
            </a:r>
          </a:p>
          <a:p>
            <a:r>
              <a:rPr lang="en-US" sz="2000" dirty="0">
                <a:latin typeface="Gotham Pro" panose="02000503040000020004" pitchFamily="2" charset="0"/>
                <a:cs typeface="Gotham Pro" panose="02000503040000020004" pitchFamily="2" charset="0"/>
              </a:rPr>
              <a:t>mo_fiztechkoll@mosreg.ru</a:t>
            </a:r>
            <a:endParaRPr lang="ru-RU" sz="20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DDD2D4C-B0F5-2E38-EFE5-DA0CCD32A5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743" y="325228"/>
            <a:ext cx="302044" cy="30204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8052779-0D63-FFB0-5D45-7B914EB5EF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524" y="914948"/>
            <a:ext cx="302044" cy="30204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6896DDE-0E8F-B1B0-C04A-7D063BD6BB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792" y="6230728"/>
            <a:ext cx="302044" cy="3020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A3D748-D218-1342-37E9-87DDD3B060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521" y="239978"/>
            <a:ext cx="7095354" cy="748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4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6C93220-4B99-4766-83D7-CAFCE2C8F3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8" t="18425" r="36693" b="56181"/>
          <a:stretch/>
        </p:blipFill>
        <p:spPr>
          <a:xfrm rot="1534251">
            <a:off x="-1120471" y="4791428"/>
            <a:ext cx="8907207" cy="386472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3105657-29E7-185E-AF11-1577E88A8305}"/>
              </a:ext>
            </a:extLst>
          </p:cNvPr>
          <p:cNvSpPr/>
          <p:nvPr/>
        </p:nvSpPr>
        <p:spPr>
          <a:xfrm>
            <a:off x="6096000" y="0"/>
            <a:ext cx="6096000" cy="68627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34C8007B-949C-F77A-88CD-1F4371554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288" y="704704"/>
            <a:ext cx="306560" cy="42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AD2D53B6-0C4A-2C8F-7C63-DFEE64290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524" y="235176"/>
            <a:ext cx="528924" cy="48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58AD2D-EAE0-4344-8154-6EDA2B35B58C}"/>
              </a:ext>
            </a:extLst>
          </p:cNvPr>
          <p:cNvSpPr txBox="1"/>
          <p:nvPr/>
        </p:nvSpPr>
        <p:spPr>
          <a:xfrm>
            <a:off x="372140" y="379417"/>
            <a:ext cx="550957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>
                <a:latin typeface="Gotham Pro" panose="02000503040000020004" pitchFamily="2" charset="0"/>
                <a:cs typeface="Gotham Pro" panose="02000503040000020004" pitchFamily="2" charset="0"/>
              </a:rPr>
              <a:t>Социальные сети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74A3628-9201-AB46-B09F-8DB534732E87}"/>
              </a:ext>
            </a:extLst>
          </p:cNvPr>
          <p:cNvSpPr/>
          <p:nvPr/>
        </p:nvSpPr>
        <p:spPr>
          <a:xfrm>
            <a:off x="479424" y="1490545"/>
            <a:ext cx="3518417" cy="3825727"/>
          </a:xfrm>
          <a:prstGeom prst="rect">
            <a:avLst/>
          </a:prstGeom>
          <a:solidFill>
            <a:schemeClr val="bg1"/>
          </a:solidFill>
          <a:ln w="76200">
            <a:solidFill>
              <a:srgbClr val="F476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A9AC184-96BC-431F-E815-D3B0B233FE3A}"/>
              </a:ext>
            </a:extLst>
          </p:cNvPr>
          <p:cNvSpPr/>
          <p:nvPr/>
        </p:nvSpPr>
        <p:spPr>
          <a:xfrm>
            <a:off x="4336791" y="1490543"/>
            <a:ext cx="3518417" cy="3825727"/>
          </a:xfrm>
          <a:prstGeom prst="rect">
            <a:avLst/>
          </a:prstGeom>
          <a:solidFill>
            <a:schemeClr val="bg1"/>
          </a:solidFill>
          <a:ln w="76200">
            <a:solidFill>
              <a:srgbClr val="F476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936E5F9-1B50-2C26-42DF-05AB6A0D2403}"/>
              </a:ext>
            </a:extLst>
          </p:cNvPr>
          <p:cNvSpPr/>
          <p:nvPr/>
        </p:nvSpPr>
        <p:spPr>
          <a:xfrm>
            <a:off x="8194158" y="1490544"/>
            <a:ext cx="3518417" cy="3825727"/>
          </a:xfrm>
          <a:prstGeom prst="rect">
            <a:avLst/>
          </a:prstGeom>
          <a:solidFill>
            <a:schemeClr val="bg1"/>
          </a:solidFill>
          <a:ln w="76200">
            <a:solidFill>
              <a:srgbClr val="F476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FFC59B-B806-1F27-3859-DC0A5402D1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t="5774" r="3261" b="4432"/>
          <a:stretch/>
        </p:blipFill>
        <p:spPr>
          <a:xfrm>
            <a:off x="636013" y="1869251"/>
            <a:ext cx="3205238" cy="3119498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A73DDF-9ACA-EFE5-F61E-EAB0DEAF7F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8" t="27478" r="12579" b="21891"/>
          <a:stretch/>
        </p:blipFill>
        <p:spPr>
          <a:xfrm>
            <a:off x="4545441" y="1843324"/>
            <a:ext cx="3101117" cy="31080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695E4A-65EA-1F92-C5C0-45141D38FA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284" y="1843324"/>
            <a:ext cx="3120163" cy="3120163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90309FE-BECE-96BE-2F18-34F1151D0C2F}"/>
              </a:ext>
            </a:extLst>
          </p:cNvPr>
          <p:cNvSpPr/>
          <p:nvPr/>
        </p:nvSpPr>
        <p:spPr>
          <a:xfrm>
            <a:off x="479424" y="5603359"/>
            <a:ext cx="3518417" cy="778392"/>
          </a:xfrm>
          <a:prstGeom prst="rect">
            <a:avLst/>
          </a:prstGeom>
          <a:solidFill>
            <a:schemeClr val="bg1"/>
          </a:solidFill>
          <a:ln w="76200">
            <a:solidFill>
              <a:srgbClr val="F476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3817C59-F684-A127-0077-AF67AD0D08EC}"/>
              </a:ext>
            </a:extLst>
          </p:cNvPr>
          <p:cNvSpPr/>
          <p:nvPr/>
        </p:nvSpPr>
        <p:spPr>
          <a:xfrm>
            <a:off x="4336790" y="5603359"/>
            <a:ext cx="3518417" cy="778392"/>
          </a:xfrm>
          <a:prstGeom prst="rect">
            <a:avLst/>
          </a:prstGeom>
          <a:solidFill>
            <a:schemeClr val="bg1"/>
          </a:solidFill>
          <a:ln w="76200">
            <a:solidFill>
              <a:srgbClr val="F476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0B8BCD9-D7BE-F9D5-DED3-08210C158F92}"/>
              </a:ext>
            </a:extLst>
          </p:cNvPr>
          <p:cNvSpPr/>
          <p:nvPr/>
        </p:nvSpPr>
        <p:spPr>
          <a:xfrm>
            <a:off x="8194156" y="5603358"/>
            <a:ext cx="3518417" cy="778392"/>
          </a:xfrm>
          <a:prstGeom prst="rect">
            <a:avLst/>
          </a:prstGeom>
          <a:solidFill>
            <a:schemeClr val="bg1"/>
          </a:solidFill>
          <a:ln w="76200">
            <a:solidFill>
              <a:srgbClr val="F476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84FDD9-5395-28DD-BFB8-1FAF37CE67F5}"/>
              </a:ext>
            </a:extLst>
          </p:cNvPr>
          <p:cNvSpPr txBox="1"/>
          <p:nvPr/>
        </p:nvSpPr>
        <p:spPr>
          <a:xfrm>
            <a:off x="938747" y="5781889"/>
            <a:ext cx="2902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Gotham Pro" panose="02000503040000020004" pitchFamily="2" charset="0"/>
                <a:cs typeface="Gotham Pro" panose="02000503040000020004" pitchFamily="2" charset="0"/>
              </a:rPr>
              <a:t>Группа ВКонтакте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A41AFD-7C80-AD12-A796-9B486DA03FBA}"/>
              </a:ext>
            </a:extLst>
          </p:cNvPr>
          <p:cNvSpPr txBox="1"/>
          <p:nvPr/>
        </p:nvSpPr>
        <p:spPr>
          <a:xfrm>
            <a:off x="4949163" y="5781889"/>
            <a:ext cx="2673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Gotham Pro" panose="02000503040000020004" pitchFamily="2" charset="0"/>
                <a:cs typeface="Gotham Pro" panose="02000503040000020004" pitchFamily="2" charset="0"/>
              </a:rPr>
              <a:t>Телеграм-канал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38EC88-501F-B452-BB83-B5AE72DB543C}"/>
              </a:ext>
            </a:extLst>
          </p:cNvPr>
          <p:cNvSpPr txBox="1"/>
          <p:nvPr/>
        </p:nvSpPr>
        <p:spPr>
          <a:xfrm>
            <a:off x="8831983" y="5781889"/>
            <a:ext cx="261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Gotham Pro" panose="02000503040000020004" pitchFamily="2" charset="0"/>
                <a:cs typeface="Gotham Pro" panose="02000503040000020004" pitchFamily="2" charset="0"/>
              </a:rPr>
              <a:t>Одноклассники</a:t>
            </a:r>
          </a:p>
        </p:txBody>
      </p:sp>
    </p:spTree>
    <p:extLst>
      <p:ext uri="{BB962C8B-B14F-4D97-AF65-F5344CB8AC3E}">
        <p14:creationId xmlns:p14="http://schemas.microsoft.com/office/powerpoint/2010/main" val="650231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B57BF84-6243-4371-AB1A-D7AACEFEF6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8" t="18425" r="36693" b="56181"/>
          <a:stretch/>
        </p:blipFill>
        <p:spPr>
          <a:xfrm rot="1534251">
            <a:off x="3913074" y="4898979"/>
            <a:ext cx="8907207" cy="386472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931" y="0"/>
            <a:ext cx="5106016" cy="6870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E44CDE6C-9E84-1394-AF2E-F5693DD6C8A9}"/>
              </a:ext>
            </a:extLst>
          </p:cNvPr>
          <p:cNvSpPr/>
          <p:nvPr/>
        </p:nvSpPr>
        <p:spPr>
          <a:xfrm>
            <a:off x="479424" y="2329953"/>
            <a:ext cx="2407401" cy="2293496"/>
          </a:xfrm>
          <a:prstGeom prst="roundRect">
            <a:avLst/>
          </a:prstGeom>
          <a:solidFill>
            <a:srgbClr val="F47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B9A6C81-02B5-27AF-DFE3-D7249FB49AD9}"/>
              </a:ext>
            </a:extLst>
          </p:cNvPr>
          <p:cNvSpPr/>
          <p:nvPr/>
        </p:nvSpPr>
        <p:spPr>
          <a:xfrm>
            <a:off x="2307265" y="482027"/>
            <a:ext cx="2325322" cy="2293496"/>
          </a:xfrm>
          <a:prstGeom prst="roundRect">
            <a:avLst/>
          </a:prstGeom>
          <a:solidFill>
            <a:srgbClr val="F47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83888" y="5817307"/>
            <a:ext cx="45971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4762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Учебный корпус №1</a:t>
            </a:r>
          </a:p>
          <a:p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г. Долгопрудный, пл. </a:t>
            </a:r>
            <a:r>
              <a:rPr lang="ru-RU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Собина</a:t>
            </a: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1</a:t>
            </a:r>
          </a:p>
        </p:txBody>
      </p:sp>
      <p:pic>
        <p:nvPicPr>
          <p:cNvPr id="13" name="Рисунок 12" descr="&quot;photo_2023-10-08_08-44-20.jpg&quot;">
            <a:extLst>
              <a:ext uri="{FF2B5EF4-FFF2-40B4-BE49-F238E27FC236}">
                <a16:creationId xmlns:a16="http://schemas.microsoft.com/office/drawing/2014/main" id="{CA06C8CA-547E-4240-919F-6EEB2E4F5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7" t="3012" r="24574" b="10474"/>
          <a:stretch>
            <a:fillRect/>
          </a:stretch>
        </p:blipFill>
        <p:spPr bwMode="auto">
          <a:xfrm>
            <a:off x="482406" y="476250"/>
            <a:ext cx="4147200" cy="4147200"/>
          </a:xfrm>
          <a:custGeom>
            <a:avLst/>
            <a:gdLst>
              <a:gd name="connsiteX0" fmla="*/ 2073600 w 4147200"/>
              <a:gd name="connsiteY0" fmla="*/ 0 h 4147200"/>
              <a:gd name="connsiteX1" fmla="*/ 4147200 w 4147200"/>
              <a:gd name="connsiteY1" fmla="*/ 2073600 h 4147200"/>
              <a:gd name="connsiteX2" fmla="*/ 2073600 w 4147200"/>
              <a:gd name="connsiteY2" fmla="*/ 4147200 h 4147200"/>
              <a:gd name="connsiteX3" fmla="*/ 0 w 4147200"/>
              <a:gd name="connsiteY3" fmla="*/ 2073600 h 4147200"/>
              <a:gd name="connsiteX4" fmla="*/ 2073600 w 4147200"/>
              <a:gd name="connsiteY4" fmla="*/ 0 h 41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7200" h="4147200">
                <a:moveTo>
                  <a:pt x="2073600" y="0"/>
                </a:moveTo>
                <a:cubicBezTo>
                  <a:pt x="3218818" y="0"/>
                  <a:pt x="4147200" y="928382"/>
                  <a:pt x="4147200" y="2073600"/>
                </a:cubicBezTo>
                <a:cubicBezTo>
                  <a:pt x="4147200" y="3218818"/>
                  <a:pt x="3218818" y="4147200"/>
                  <a:pt x="2073600" y="4147200"/>
                </a:cubicBezTo>
                <a:cubicBezTo>
                  <a:pt x="928382" y="4147200"/>
                  <a:pt x="0" y="3218818"/>
                  <a:pt x="0" y="2073600"/>
                </a:cubicBezTo>
                <a:cubicBezTo>
                  <a:pt x="0" y="928382"/>
                  <a:pt x="928382" y="0"/>
                  <a:pt x="20736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62853C3-5CB5-414D-B5FE-87A9F6154CB5}"/>
              </a:ext>
            </a:extLst>
          </p:cNvPr>
          <p:cNvSpPr/>
          <p:nvPr/>
        </p:nvSpPr>
        <p:spPr>
          <a:xfrm>
            <a:off x="5563416" y="2128821"/>
            <a:ext cx="47195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ysClr val="windowText" lastClr="0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Срок обучения</a:t>
            </a:r>
            <a:r>
              <a:rPr lang="ru-RU" sz="2000" dirty="0">
                <a:solidFill>
                  <a:sysClr val="windowText" lastClr="0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: </a:t>
            </a:r>
            <a:r>
              <a:rPr lang="ru-RU" sz="2000" dirty="0" smtClean="0">
                <a:solidFill>
                  <a:sysClr val="windowText" lastClr="0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2 </a:t>
            </a:r>
            <a:r>
              <a:rPr lang="ru-RU" sz="2000" dirty="0">
                <a:solidFill>
                  <a:sysClr val="windowText" lastClr="0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года 10 месяцев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821978B-FB12-450C-ABF2-FF0CD74FB42F}"/>
              </a:ext>
            </a:extLst>
          </p:cNvPr>
          <p:cNvSpPr/>
          <p:nvPr/>
        </p:nvSpPr>
        <p:spPr>
          <a:xfrm>
            <a:off x="5563416" y="1517806"/>
            <a:ext cx="3384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ysClr val="windowText" lastClr="0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Форма обучения</a:t>
            </a:r>
            <a:r>
              <a:rPr lang="ru-RU" sz="2000" dirty="0">
                <a:solidFill>
                  <a:sysClr val="windowText" lastClr="0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: очная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91C735B-DB9C-40F4-85D8-1936EC3F2760}"/>
              </a:ext>
            </a:extLst>
          </p:cNvPr>
          <p:cNvSpPr/>
          <p:nvPr/>
        </p:nvSpPr>
        <p:spPr>
          <a:xfrm>
            <a:off x="5563416" y="3849610"/>
            <a:ext cx="62196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Gotham Pro" panose="02000503040000020004" pitchFamily="2" charset="0"/>
                <a:cs typeface="Gotham Pro" panose="02000503040000020004" pitchFamily="2" charset="0"/>
              </a:rPr>
              <a:t>Требуемый уровень образования</a:t>
            </a:r>
            <a:r>
              <a:rPr lang="ru-RU" sz="2000" dirty="0">
                <a:solidFill>
                  <a:sysClr val="windowText" lastClr="0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: аттестат об основном общем образовании (9 классов)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8EA904A2-F2CC-48EC-9408-51E55C51F5FD}"/>
              </a:ext>
            </a:extLst>
          </p:cNvPr>
          <p:cNvSpPr/>
          <p:nvPr/>
        </p:nvSpPr>
        <p:spPr>
          <a:xfrm>
            <a:off x="5563416" y="2739836"/>
            <a:ext cx="59177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ysClr val="windowText" lastClr="0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Квалификация</a:t>
            </a:r>
            <a:r>
              <a:rPr lang="ru-RU" sz="2000" dirty="0" smtClean="0">
                <a:solidFill>
                  <a:sysClr val="windowText" lastClr="0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: техник по интеллектуальным интегрированным системам</a:t>
            </a:r>
            <a:endParaRPr lang="ru-RU" sz="2000" dirty="0">
              <a:solidFill>
                <a:sysClr val="windowText" lastClr="000000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3CCC4A-1689-4D01-B508-8319886940F3}"/>
              </a:ext>
            </a:extLst>
          </p:cNvPr>
          <p:cNvSpPr txBox="1"/>
          <p:nvPr/>
        </p:nvSpPr>
        <p:spPr>
          <a:xfrm>
            <a:off x="5588422" y="385349"/>
            <a:ext cx="5071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>
                <a:latin typeface="Gotham Pro" panose="02000503040000020004" pitchFamily="2" charset="0"/>
                <a:cs typeface="Gotham Pro" panose="02000503040000020004" pitchFamily="2" charset="0"/>
              </a:rPr>
              <a:t>Условия обучения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E22C439-D03A-42BF-99F8-ECCD75B7CBB5}"/>
              </a:ext>
            </a:extLst>
          </p:cNvPr>
          <p:cNvGrpSpPr/>
          <p:nvPr/>
        </p:nvGrpSpPr>
        <p:grpSpPr>
          <a:xfrm>
            <a:off x="10360025" y="5029200"/>
            <a:ext cx="1352550" cy="1352550"/>
            <a:chOff x="9348623" y="4620790"/>
            <a:chExt cx="1781732" cy="1781732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86FDA882-317E-4F48-BF45-CB69930B9846}"/>
                </a:ext>
              </a:extLst>
            </p:cNvPr>
            <p:cNvSpPr/>
            <p:nvPr/>
          </p:nvSpPr>
          <p:spPr>
            <a:xfrm>
              <a:off x="9348623" y="4620790"/>
              <a:ext cx="1476932" cy="1476932"/>
            </a:xfrm>
            <a:prstGeom prst="roundRect">
              <a:avLst/>
            </a:prstGeom>
            <a:noFill/>
            <a:ln w="38100">
              <a:solidFill>
                <a:srgbClr val="F476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: скругленные углы 33">
              <a:extLst>
                <a:ext uri="{FF2B5EF4-FFF2-40B4-BE49-F238E27FC236}">
                  <a16:creationId xmlns:a16="http://schemas.microsoft.com/office/drawing/2014/main" id="{8B35DE65-1AB0-49B5-9ECE-04B8AB6349B4}"/>
                </a:ext>
              </a:extLst>
            </p:cNvPr>
            <p:cNvSpPr/>
            <p:nvPr/>
          </p:nvSpPr>
          <p:spPr>
            <a:xfrm>
              <a:off x="9501023" y="4773190"/>
              <a:ext cx="1476932" cy="1476932"/>
            </a:xfrm>
            <a:prstGeom prst="roundRect">
              <a:avLst/>
            </a:prstGeom>
            <a:noFill/>
            <a:ln w="38100">
              <a:solidFill>
                <a:srgbClr val="F476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2105F4E4-119B-4055-B254-5BF657E0064A}"/>
                </a:ext>
              </a:extLst>
            </p:cNvPr>
            <p:cNvSpPr/>
            <p:nvPr/>
          </p:nvSpPr>
          <p:spPr>
            <a:xfrm>
              <a:off x="9653423" y="4925590"/>
              <a:ext cx="1476932" cy="1476932"/>
            </a:xfrm>
            <a:prstGeom prst="roundRect">
              <a:avLst/>
            </a:prstGeom>
            <a:noFill/>
            <a:ln w="38100">
              <a:solidFill>
                <a:srgbClr val="F476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7180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альтернативный процесс 10">
            <a:extLst>
              <a:ext uri="{FF2B5EF4-FFF2-40B4-BE49-F238E27FC236}">
                <a16:creationId xmlns:a16="http://schemas.microsoft.com/office/drawing/2014/main" id="{831D7691-C420-40B0-A8F6-A32AD9D364FA}"/>
              </a:ext>
            </a:extLst>
          </p:cNvPr>
          <p:cNvSpPr/>
          <p:nvPr/>
        </p:nvSpPr>
        <p:spPr>
          <a:xfrm>
            <a:off x="479425" y="1502781"/>
            <a:ext cx="5400000" cy="1440000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Блок-схема: альтернативный процесс 11">
            <a:extLst>
              <a:ext uri="{FF2B5EF4-FFF2-40B4-BE49-F238E27FC236}">
                <a16:creationId xmlns:a16="http://schemas.microsoft.com/office/drawing/2014/main" id="{D06077A5-F981-4C34-91B6-9AE8AC86DF6C}"/>
              </a:ext>
            </a:extLst>
          </p:cNvPr>
          <p:cNvSpPr/>
          <p:nvPr/>
        </p:nvSpPr>
        <p:spPr>
          <a:xfrm>
            <a:off x="479425" y="3195220"/>
            <a:ext cx="5400000" cy="1440000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альтернативный процесс 12">
            <a:extLst>
              <a:ext uri="{FF2B5EF4-FFF2-40B4-BE49-F238E27FC236}">
                <a16:creationId xmlns:a16="http://schemas.microsoft.com/office/drawing/2014/main" id="{DAB5554C-1AE3-4142-A6BD-CFEC6AE12B67}"/>
              </a:ext>
            </a:extLst>
          </p:cNvPr>
          <p:cNvSpPr/>
          <p:nvPr/>
        </p:nvSpPr>
        <p:spPr>
          <a:xfrm>
            <a:off x="479425" y="4941750"/>
            <a:ext cx="5400000" cy="1440000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альтернативный процесс 15">
            <a:extLst>
              <a:ext uri="{FF2B5EF4-FFF2-40B4-BE49-F238E27FC236}">
                <a16:creationId xmlns:a16="http://schemas.microsoft.com/office/drawing/2014/main" id="{C5BDA110-B3CE-4381-B7F5-77D66F58246F}"/>
              </a:ext>
            </a:extLst>
          </p:cNvPr>
          <p:cNvSpPr/>
          <p:nvPr/>
        </p:nvSpPr>
        <p:spPr>
          <a:xfrm>
            <a:off x="6312575" y="1485842"/>
            <a:ext cx="5400000" cy="1440000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Блок-схема: альтернативный процесс 16">
            <a:extLst>
              <a:ext uri="{FF2B5EF4-FFF2-40B4-BE49-F238E27FC236}">
                <a16:creationId xmlns:a16="http://schemas.microsoft.com/office/drawing/2014/main" id="{A103D4F8-EA9B-41CB-82EB-3E022EDD7500}"/>
              </a:ext>
            </a:extLst>
          </p:cNvPr>
          <p:cNvSpPr/>
          <p:nvPr/>
        </p:nvSpPr>
        <p:spPr>
          <a:xfrm>
            <a:off x="6312575" y="3195220"/>
            <a:ext cx="5400000" cy="1440000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альтернативный процесс 17">
            <a:extLst>
              <a:ext uri="{FF2B5EF4-FFF2-40B4-BE49-F238E27FC236}">
                <a16:creationId xmlns:a16="http://schemas.microsoft.com/office/drawing/2014/main" id="{E8439DCB-E978-4BD9-9E50-A1454BCF86F5}"/>
              </a:ext>
            </a:extLst>
          </p:cNvPr>
          <p:cNvSpPr/>
          <p:nvPr/>
        </p:nvSpPr>
        <p:spPr>
          <a:xfrm>
            <a:off x="6312575" y="4941750"/>
            <a:ext cx="5400000" cy="1440000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7AEF60B-06CA-476C-897B-FCC2E3D21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35201" y="350579"/>
            <a:ext cx="10513491" cy="60721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Gotham Pro" panose="02000503040000020004" pitchFamily="2" charset="0"/>
                <a:cs typeface="Gotham Pro" panose="02000503040000020004" pitchFamily="2" charset="0"/>
              </a:rPr>
              <a:t>Изучаемые дисциплины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408487-ECC4-4981-9F39-14BA84E18135}"/>
              </a:ext>
            </a:extLst>
          </p:cNvPr>
          <p:cNvSpPr txBox="1"/>
          <p:nvPr/>
        </p:nvSpPr>
        <p:spPr>
          <a:xfrm>
            <a:off x="7732963" y="1605678"/>
            <a:ext cx="3688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Проектирование архитектуры интеллектуальных интегрированных систем</a:t>
            </a:r>
            <a:endParaRPr lang="ru-RU" b="0" strike="noStrike" spc="-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666EB4-2787-4248-B964-2026D2BF3E6B}"/>
              </a:ext>
            </a:extLst>
          </p:cNvPr>
          <p:cNvSpPr txBox="1"/>
          <p:nvPr/>
        </p:nvSpPr>
        <p:spPr>
          <a:xfrm>
            <a:off x="1873084" y="1899616"/>
            <a:ext cx="4089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Технологии разработки программного </a:t>
            </a:r>
            <a:r>
              <a:rPr lang="ru-RU" dirty="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обеспечения</a:t>
            </a:r>
            <a:endParaRPr lang="ru-RU" b="0" strike="noStrike" spc="-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2D4077-3B72-4322-83F1-E5722B1BAD70}"/>
              </a:ext>
            </a:extLst>
          </p:cNvPr>
          <p:cNvSpPr txBox="1"/>
          <p:nvPr/>
        </p:nvSpPr>
        <p:spPr>
          <a:xfrm>
            <a:off x="7732963" y="3453555"/>
            <a:ext cx="3688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Разработка кода интеллектуальных интегрированных систем </a:t>
            </a:r>
            <a:endParaRPr lang="ru-RU" b="0" strike="noStrike" spc="-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8EB58A-6F1D-4C6D-8519-0EB4D8611AFB}"/>
              </a:ext>
            </a:extLst>
          </p:cNvPr>
          <p:cNvSpPr txBox="1"/>
          <p:nvPr/>
        </p:nvSpPr>
        <p:spPr>
          <a:xfrm>
            <a:off x="1873084" y="3453555"/>
            <a:ext cx="4490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Разработка, моделирование и анализ приложений взаимодействия </a:t>
            </a:r>
            <a:r>
              <a:rPr lang="ru-RU" dirty="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 ИИС</a:t>
            </a:r>
            <a:endParaRPr lang="ru-RU" b="0" strike="noStrike" spc="-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C8CD3C-4781-4AFE-AF25-4ABF96AEE7DF}"/>
              </a:ext>
            </a:extLst>
          </p:cNvPr>
          <p:cNvSpPr txBox="1"/>
          <p:nvPr/>
        </p:nvSpPr>
        <p:spPr>
          <a:xfrm>
            <a:off x="1873084" y="5061586"/>
            <a:ext cx="360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Устройство и функционирование интеллектуальных интегрированных систем</a:t>
            </a:r>
            <a:endParaRPr lang="ru-RU" b="0" strike="noStrike" spc="-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5B2C7FD-3DE1-48DF-906E-4DEFF22B9EA8}"/>
              </a:ext>
            </a:extLst>
          </p:cNvPr>
          <p:cNvSpPr txBox="1"/>
          <p:nvPr/>
        </p:nvSpPr>
        <p:spPr>
          <a:xfrm>
            <a:off x="7732963" y="5200085"/>
            <a:ext cx="3218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Тестирование интеллектуальных интегрированных систем </a:t>
            </a:r>
            <a:endParaRPr lang="ru-RU" b="0" strike="noStrike" spc="-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35" name="Picture 2" descr="&quot;звезда.png&quot;">
            <a:extLst>
              <a:ext uri="{FF2B5EF4-FFF2-40B4-BE49-F238E27FC236}">
                <a16:creationId xmlns:a16="http://schemas.microsoft.com/office/drawing/2014/main" id="{60005BE8-3714-4B4F-9028-0A123A258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333" y="245145"/>
            <a:ext cx="518028" cy="46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&quot;звезда.png&quot;">
            <a:extLst>
              <a:ext uri="{FF2B5EF4-FFF2-40B4-BE49-F238E27FC236}">
                <a16:creationId xmlns:a16="http://schemas.microsoft.com/office/drawing/2014/main" id="{9868FE60-2310-4D77-9586-14DAF4228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789" y="741759"/>
            <a:ext cx="518028" cy="46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599" y="5061586"/>
            <a:ext cx="1140340" cy="11403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763" y="3481263"/>
            <a:ext cx="988940" cy="9889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170" y="1624150"/>
            <a:ext cx="1109769" cy="11097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83" y="1719934"/>
            <a:ext cx="986277" cy="9862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37" y="3351236"/>
            <a:ext cx="1127968" cy="11279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83" y="5190626"/>
            <a:ext cx="1011300" cy="10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3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Блок-схема: альтернативный процесс 20">
            <a:extLst>
              <a:ext uri="{FF2B5EF4-FFF2-40B4-BE49-F238E27FC236}">
                <a16:creationId xmlns:a16="http://schemas.microsoft.com/office/drawing/2014/main" id="{4F2921EC-6E62-4B62-BF4B-9B13FBB559B6}"/>
              </a:ext>
            </a:extLst>
          </p:cNvPr>
          <p:cNvSpPr/>
          <p:nvPr/>
        </p:nvSpPr>
        <p:spPr>
          <a:xfrm>
            <a:off x="6096000" y="3834997"/>
            <a:ext cx="1416050" cy="1511300"/>
          </a:xfrm>
          <a:prstGeom prst="flowChartAlternate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альтернативный процесс 19">
            <a:extLst>
              <a:ext uri="{FF2B5EF4-FFF2-40B4-BE49-F238E27FC236}">
                <a16:creationId xmlns:a16="http://schemas.microsoft.com/office/drawing/2014/main" id="{5FB2B55E-1D2A-4AD9-A59D-E891358E046F}"/>
              </a:ext>
            </a:extLst>
          </p:cNvPr>
          <p:cNvSpPr/>
          <p:nvPr/>
        </p:nvSpPr>
        <p:spPr>
          <a:xfrm>
            <a:off x="10718800" y="1357860"/>
            <a:ext cx="1155700" cy="1892937"/>
          </a:xfrm>
          <a:prstGeom prst="flowChartAlternate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9E4A878F-90A6-4A58-869D-B4C2C6CE1597}"/>
              </a:ext>
            </a:extLst>
          </p:cNvPr>
          <p:cNvSpPr/>
          <p:nvPr/>
        </p:nvSpPr>
        <p:spPr>
          <a:xfrm>
            <a:off x="6096000" y="1358146"/>
            <a:ext cx="3467100" cy="2324451"/>
          </a:xfrm>
          <a:prstGeom prst="roundRect">
            <a:avLst>
              <a:gd name="adj" fmla="val 9515"/>
            </a:avLst>
          </a:prstGeom>
          <a:solidFill>
            <a:srgbClr val="F47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5544A98-E33E-453A-9444-7916D8275B40}"/>
              </a:ext>
            </a:extLst>
          </p:cNvPr>
          <p:cNvSpPr/>
          <p:nvPr/>
        </p:nvSpPr>
        <p:spPr>
          <a:xfrm>
            <a:off x="9563100" y="4317597"/>
            <a:ext cx="2311400" cy="1028700"/>
          </a:xfrm>
          <a:prstGeom prst="roundRect">
            <a:avLst/>
          </a:prstGeom>
          <a:solidFill>
            <a:srgbClr val="F47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www.danskindustri.dk/siteassets/sundhed/billeder/arbejde-m.-data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123" y="1518789"/>
            <a:ext cx="5474844" cy="366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Блок-схема: процесс 9">
            <a:extLst>
              <a:ext uri="{FF2B5EF4-FFF2-40B4-BE49-F238E27FC236}">
                <a16:creationId xmlns:a16="http://schemas.microsoft.com/office/drawing/2014/main" id="{05F67E99-DB5E-4F89-8DFD-9EC65D492658}"/>
              </a:ext>
            </a:extLst>
          </p:cNvPr>
          <p:cNvSpPr/>
          <p:nvPr/>
        </p:nvSpPr>
        <p:spPr>
          <a:xfrm>
            <a:off x="0" y="0"/>
            <a:ext cx="5727700" cy="6858000"/>
          </a:xfrm>
          <a:prstGeom prst="flowChartProcess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58B71F60-2266-44B4-8036-53BFA5612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3063" y="1554343"/>
            <a:ext cx="5159519" cy="502194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4762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Интеллектуальные интегрированные системы </a:t>
            </a:r>
            <a:r>
              <a:rPr lang="ru-RU" sz="20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применяются для управления рабочими процессами на производстве и для контроля доступа на объекты. </a:t>
            </a:r>
            <a:endParaRPr lang="ru-RU" sz="2000" dirty="0" smtClean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 </a:t>
            </a:r>
            <a:r>
              <a:rPr lang="ru-RU" sz="20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быту </a:t>
            </a:r>
            <a:r>
              <a:rPr lang="ru-RU" sz="2000" dirty="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ИИС </a:t>
            </a:r>
            <a:r>
              <a:rPr lang="ru-RU" sz="20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используются для создания «умного дома». В структуру ИИС входят камеры и датчики, программы для интеграции, системы распознавания речи, </a:t>
            </a:r>
            <a:r>
              <a:rPr lang="ru-RU" sz="2000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нейросети</a:t>
            </a:r>
            <a:r>
              <a:rPr lang="ru-RU" sz="20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и AI (искусственный интеллект).</a:t>
            </a:r>
            <a:endParaRPr lang="ru-RU" sz="2800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58AD2D-EAE0-4344-8154-6EDA2B35B58C}"/>
              </a:ext>
            </a:extLst>
          </p:cNvPr>
          <p:cNvSpPr txBox="1"/>
          <p:nvPr/>
        </p:nvSpPr>
        <p:spPr>
          <a:xfrm>
            <a:off x="372140" y="379417"/>
            <a:ext cx="502595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Что это такое и кто этим занимается?</a:t>
            </a:r>
          </a:p>
        </p:txBody>
      </p:sp>
    </p:spTree>
    <p:extLst>
      <p:ext uri="{BB962C8B-B14F-4D97-AF65-F5344CB8AC3E}">
        <p14:creationId xmlns:p14="http://schemas.microsoft.com/office/powerpoint/2010/main" val="128755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6C29926-0867-4A74-8BA3-07C7EB0C28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8" t="18425" r="36693" b="56181"/>
          <a:stretch/>
        </p:blipFill>
        <p:spPr>
          <a:xfrm rot="1534251">
            <a:off x="-1120471" y="4791428"/>
            <a:ext cx="8907207" cy="3864725"/>
          </a:xfrm>
          <a:prstGeom prst="rect">
            <a:avLst/>
          </a:prstGeom>
        </p:spPr>
      </p:pic>
      <p:pic>
        <p:nvPicPr>
          <p:cNvPr id="2050" name="Picture 2" descr="https://catherineasquithgallery.com/uploads/posts/2021-02/1613586576_23-p-foni-dlya-finansovikh-prezentatsii-27.jpg"/>
          <p:cNvPicPr>
            <a:picLocks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0" t="616" r="13881" b="-616"/>
          <a:stretch/>
        </p:blipFill>
        <p:spPr bwMode="auto">
          <a:xfrm>
            <a:off x="482896" y="1629060"/>
            <a:ext cx="2404800" cy="3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Текст словаря в эффекте боке">
            <a:extLst>
              <a:ext uri="{FF2B5EF4-FFF2-40B4-BE49-F238E27FC236}">
                <a16:creationId xmlns:a16="http://schemas.microsoft.com/office/drawing/2014/main" id="{33A3FD5E-682F-4914-984E-697A2C12253B}"/>
              </a:ext>
            </a:extLst>
          </p:cNvPr>
          <p:cNvPicPr>
            <a:picLocks/>
          </p:cNvPicPr>
          <p:nvPr/>
        </p:nvPicPr>
        <p:blipFill>
          <a:blip r:embed="rId5"/>
          <a:srcRect l="23088" t="15" r="27061"/>
          <a:stretch/>
        </p:blipFill>
        <p:spPr>
          <a:xfrm>
            <a:off x="6367313" y="1629717"/>
            <a:ext cx="2409228" cy="320040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972D0C0-AD11-9D00-B2EA-6A4C5C79EDEF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9295234" y="1628774"/>
            <a:ext cx="2408394" cy="3229945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D4746F3-C03D-5098-1C40-0507977BD8C7}"/>
              </a:ext>
            </a:extLst>
          </p:cNvPr>
          <p:cNvPicPr/>
          <p:nvPr/>
        </p:nvPicPr>
        <p:blipFill rotWithShape="1">
          <a:blip r:embed="rId7"/>
          <a:srcRect r="7890" b="7638"/>
          <a:stretch/>
        </p:blipFill>
        <p:spPr>
          <a:xfrm>
            <a:off x="3418790" y="1628775"/>
            <a:ext cx="2405899" cy="3229200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65485" y="321619"/>
            <a:ext cx="73116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" dirty="0">
                <a:latin typeface="Gotham Pro" panose="02000503040000020004" pitchFamily="2" charset="0"/>
                <a:cs typeface="Gotham Pro" panose="02000503040000020004" pitchFamily="2" charset="0"/>
              </a:rPr>
              <a:t>Какими навыками будет обладать специалист?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0B9DEF-D4D1-48E5-1A63-BEDBBBE238E8}"/>
              </a:ext>
            </a:extLst>
          </p:cNvPr>
          <p:cNvSpPr txBox="1"/>
          <p:nvPr/>
        </p:nvSpPr>
        <p:spPr>
          <a:xfrm>
            <a:off x="387065" y="4956098"/>
            <a:ext cx="2725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Проектирование архитектуры ИИС</a:t>
            </a:r>
            <a:endParaRPr lang="ru-RU" sz="2000" dirty="0">
              <a:solidFill>
                <a:schemeClr val="tx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EEC400-BD7A-F110-77E3-562EBCF68AA9}"/>
              </a:ext>
            </a:extLst>
          </p:cNvPr>
          <p:cNvSpPr txBox="1"/>
          <p:nvPr/>
        </p:nvSpPr>
        <p:spPr>
          <a:xfrm>
            <a:off x="3305736" y="4957891"/>
            <a:ext cx="2725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Разработка приложений для интеграции с ИИС</a:t>
            </a:r>
            <a:endParaRPr lang="ru-RU" sz="2000" dirty="0">
              <a:effectLst/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C37F23-2BF3-4D1E-89A4-EDEE217DE69E}"/>
              </a:ext>
            </a:extLst>
          </p:cNvPr>
          <p:cNvSpPr txBox="1"/>
          <p:nvPr/>
        </p:nvSpPr>
        <p:spPr>
          <a:xfrm>
            <a:off x="6257833" y="4956098"/>
            <a:ext cx="2725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-1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Ввод в эксплуатацию и тестирование ИИС</a:t>
            </a:r>
            <a:endParaRPr lang="ru-RU" sz="2000" spc="-1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E85FD4-74B0-4712-81D6-8FC6C694DD32}"/>
              </a:ext>
            </a:extLst>
          </p:cNvPr>
          <p:cNvSpPr txBox="1"/>
          <p:nvPr/>
        </p:nvSpPr>
        <p:spPr>
          <a:xfrm>
            <a:off x="9184252" y="4956098"/>
            <a:ext cx="2725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-1" dirty="0" smtClean="0">
                <a:latin typeface="Gotham Pro" panose="02000503040000020004" pitchFamily="2" charset="0"/>
                <a:cs typeface="Gotham Pro" panose="02000503040000020004" pitchFamily="2" charset="0"/>
              </a:rPr>
              <a:t>Техническое документирование ИИС</a:t>
            </a:r>
            <a:endParaRPr lang="ru-RU" sz="2000" spc="-1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20" name="Picture 2" descr="&quot;звезда.png&quot;">
            <a:extLst>
              <a:ext uri="{FF2B5EF4-FFF2-40B4-BE49-F238E27FC236}">
                <a16:creationId xmlns:a16="http://schemas.microsoft.com/office/drawing/2014/main" id="{729F121F-4770-48DE-B8D0-598F4F136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333" y="245145"/>
            <a:ext cx="518028" cy="46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&quot;звезда.png&quot;">
            <a:extLst>
              <a:ext uri="{FF2B5EF4-FFF2-40B4-BE49-F238E27FC236}">
                <a16:creationId xmlns:a16="http://schemas.microsoft.com/office/drawing/2014/main" id="{B736C751-8149-4E99-A8D4-60DFB82E9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789" y="741759"/>
            <a:ext cx="518028" cy="46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pro-ipad.com/wp-content/uploads/2022/10/5c277ead5a9d2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2" t="4513" r="20044" b="2666"/>
          <a:stretch/>
        </p:blipFill>
        <p:spPr bwMode="auto">
          <a:xfrm>
            <a:off x="3418790" y="1628775"/>
            <a:ext cx="2409355" cy="3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Бесплатное фото Технология пользовательского интерфейса hud для космического корабля или игры виртуальной реальности с инфографической диаграммой и кнопкой навигации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8" r="7483"/>
          <a:stretch/>
        </p:blipFill>
        <p:spPr bwMode="auto">
          <a:xfrm>
            <a:off x="6363857" y="1628775"/>
            <a:ext cx="2412498" cy="3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38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6C29926-0867-4A74-8BA3-07C7EB0C28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8" t="18425" r="36693" b="56181"/>
          <a:stretch/>
        </p:blipFill>
        <p:spPr>
          <a:xfrm rot="1534251">
            <a:off x="-1120471" y="4791428"/>
            <a:ext cx="8907207" cy="3864725"/>
          </a:xfrm>
          <a:prstGeom prst="rect">
            <a:avLst/>
          </a:prstGeom>
        </p:spPr>
      </p:pic>
      <p:pic>
        <p:nvPicPr>
          <p:cNvPr id="4" name="Рисунок 3"/>
          <p:cNvPicPr>
            <a:picLocks/>
          </p:cNvPicPr>
          <p:nvPr/>
        </p:nvPicPr>
        <p:blipFill rotWithShape="1">
          <a:blip r:embed="rId4"/>
          <a:srcRect l="4215" t="-286" r="22516" b="818"/>
          <a:stretch/>
        </p:blipFill>
        <p:spPr>
          <a:xfrm>
            <a:off x="6367643" y="1628773"/>
            <a:ext cx="2408064" cy="3229946"/>
          </a:xfrm>
          <a:prstGeom prst="rect">
            <a:avLst/>
          </a:prstGeom>
        </p:spPr>
      </p:pic>
      <p:pic>
        <p:nvPicPr>
          <p:cNvPr id="2054" name="Picture 6" descr="Бесплатное фото Современный и оборудованный компьютерный класс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0" t="587" r="11629" b="-587"/>
          <a:stretch/>
        </p:blipFill>
        <p:spPr bwMode="auto">
          <a:xfrm>
            <a:off x="475213" y="1628773"/>
            <a:ext cx="2415104" cy="326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6CBDF0-B607-9512-0831-B131E24836C6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3417957" y="1628774"/>
            <a:ext cx="2396741" cy="3229945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65485" y="321619"/>
            <a:ext cx="73116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" dirty="0">
                <a:latin typeface="Gotham Pro" panose="02000503040000020004" pitchFamily="2" charset="0"/>
                <a:cs typeface="Gotham Pro" panose="02000503040000020004" pitchFamily="2" charset="0"/>
              </a:rPr>
              <a:t>Какими навыками будет обладать специалист?</a:t>
            </a:r>
          </a:p>
        </p:txBody>
      </p:sp>
      <p:pic>
        <p:nvPicPr>
          <p:cNvPr id="1028" name="Picture 4" descr="https://molva33.ru/wp-content/uploads/2023/06/6-05-1.jpg"/>
          <p:cNvPicPr>
            <a:picLocks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5" r="7146"/>
          <a:stretch/>
        </p:blipFill>
        <p:spPr bwMode="auto">
          <a:xfrm>
            <a:off x="9303347" y="1629715"/>
            <a:ext cx="2408400" cy="322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0B9DEF-D4D1-48E5-1A63-BEDBBBE238E8}"/>
              </a:ext>
            </a:extLst>
          </p:cNvPr>
          <p:cNvSpPr txBox="1"/>
          <p:nvPr/>
        </p:nvSpPr>
        <p:spPr>
          <a:xfrm>
            <a:off x="405537" y="4956098"/>
            <a:ext cx="2725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Разработка программных модулей ИИС</a:t>
            </a:r>
            <a:endParaRPr lang="ru-RU" sz="2000" dirty="0">
              <a:solidFill>
                <a:schemeClr val="tx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EEC400-BD7A-F110-77E3-562EBCF68AA9}"/>
              </a:ext>
            </a:extLst>
          </p:cNvPr>
          <p:cNvSpPr txBox="1"/>
          <p:nvPr/>
        </p:nvSpPr>
        <p:spPr>
          <a:xfrm>
            <a:off x="3305736" y="4957891"/>
            <a:ext cx="279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Мониторинг работы ИИС</a:t>
            </a:r>
            <a:endParaRPr lang="ru-RU" sz="2000" dirty="0">
              <a:effectLst/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C37F23-2BF3-4D1E-89A4-EDEE217DE69E}"/>
              </a:ext>
            </a:extLst>
          </p:cNvPr>
          <p:cNvSpPr txBox="1"/>
          <p:nvPr/>
        </p:nvSpPr>
        <p:spPr>
          <a:xfrm>
            <a:off x="6257833" y="4956098"/>
            <a:ext cx="27255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-1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Анализ бизнес-требований и моделирование процессов</a:t>
            </a:r>
            <a:endParaRPr lang="ru-RU" sz="2000" spc="-1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E85FD4-74B0-4712-81D6-8FC6C694DD32}"/>
              </a:ext>
            </a:extLst>
          </p:cNvPr>
          <p:cNvSpPr txBox="1"/>
          <p:nvPr/>
        </p:nvSpPr>
        <p:spPr>
          <a:xfrm>
            <a:off x="9184252" y="4956098"/>
            <a:ext cx="27255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-1" dirty="0" smtClean="0">
                <a:latin typeface="Gotham Pro" panose="02000503040000020004" pitchFamily="2" charset="0"/>
                <a:cs typeface="Gotham Pro" panose="02000503040000020004" pitchFamily="2" charset="0"/>
              </a:rPr>
              <a:t>Работа с ИИ и методами машинного обучения</a:t>
            </a:r>
            <a:endParaRPr lang="ru-RU" sz="2000" spc="-1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20" name="Picture 2" descr="&quot;звезда.png&quot;">
            <a:extLst>
              <a:ext uri="{FF2B5EF4-FFF2-40B4-BE49-F238E27FC236}">
                <a16:creationId xmlns:a16="http://schemas.microsoft.com/office/drawing/2014/main" id="{729F121F-4770-48DE-B8D0-598F4F136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333" y="245145"/>
            <a:ext cx="518028" cy="46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&quot;звезда.png&quot;">
            <a:extLst>
              <a:ext uri="{FF2B5EF4-FFF2-40B4-BE49-F238E27FC236}">
                <a16:creationId xmlns:a16="http://schemas.microsoft.com/office/drawing/2014/main" id="{B736C751-8149-4E99-A8D4-60DFB82E9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789" y="741759"/>
            <a:ext cx="518028" cy="46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Бесплатное фото Задний вид охранника с гарнитурой, сидящего за столом в комнате наблюдения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3" r="22290"/>
          <a:stretch/>
        </p:blipFill>
        <p:spPr bwMode="auto">
          <a:xfrm>
            <a:off x="3417957" y="1628774"/>
            <a:ext cx="2400952" cy="322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Люди, работающие в элегантных и уютных офисных помещениях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7"/>
          <a:stretch/>
        </p:blipFill>
        <p:spPr bwMode="auto">
          <a:xfrm>
            <a:off x="6363854" y="1628773"/>
            <a:ext cx="2619483" cy="322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ИИ-чип, искусственный интеллект, технологические инновации будущего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2" r="14941"/>
          <a:stretch/>
        </p:blipFill>
        <p:spPr bwMode="auto">
          <a:xfrm>
            <a:off x="9305280" y="1628773"/>
            <a:ext cx="2415665" cy="324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06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D979E0A-0352-4918-BBAE-DB95C705D1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8" t="14467" r="23585"/>
          <a:stretch/>
        </p:blipFill>
        <p:spPr>
          <a:xfrm flipH="1">
            <a:off x="3629500" y="850337"/>
            <a:ext cx="4945449" cy="60076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143B17-C3FD-4A03-8508-0B7A59111025}"/>
              </a:ext>
            </a:extLst>
          </p:cNvPr>
          <p:cNvSpPr txBox="1"/>
          <p:nvPr/>
        </p:nvSpPr>
        <p:spPr>
          <a:xfrm>
            <a:off x="936549" y="2848214"/>
            <a:ext cx="2044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Gotham Pro" panose="02000503040000020004" pitchFamily="2" charset="0"/>
                <a:cs typeface="Gotham Pro" panose="02000503040000020004" pitchFamily="2" charset="0"/>
              </a:rPr>
              <a:t>IT-</a:t>
            </a:r>
            <a:r>
              <a:rPr lang="ru-RU" sz="2000" b="1" dirty="0">
                <a:latin typeface="Gotham Pro" panose="02000503040000020004" pitchFamily="2" charset="0"/>
                <a:cs typeface="Gotham Pro" panose="02000503040000020004" pitchFamily="2" charset="0"/>
              </a:rPr>
              <a:t>компании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8CE6D19A-11F2-445B-BCE4-CBE03547DA2E}"/>
              </a:ext>
            </a:extLst>
          </p:cNvPr>
          <p:cNvCxnSpPr>
            <a:cxnSpLocks/>
          </p:cNvCxnSpPr>
          <p:nvPr/>
        </p:nvCxnSpPr>
        <p:spPr>
          <a:xfrm flipH="1">
            <a:off x="1033463" y="3303268"/>
            <a:ext cx="1582768" cy="0"/>
          </a:xfrm>
          <a:prstGeom prst="line">
            <a:avLst/>
          </a:prstGeom>
          <a:ln w="38100">
            <a:solidFill>
              <a:srgbClr val="F47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DDB7854-CFAF-4070-996D-FE3358CB94A8}"/>
              </a:ext>
            </a:extLst>
          </p:cNvPr>
          <p:cNvSpPr txBox="1"/>
          <p:nvPr/>
        </p:nvSpPr>
        <p:spPr>
          <a:xfrm>
            <a:off x="479425" y="4466571"/>
            <a:ext cx="2292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latin typeface="Gotham Pro" panose="02000503040000020004" pitchFamily="2" charset="0"/>
                <a:cs typeface="Gotham Pro" panose="02000503040000020004" pitchFamily="2" charset="0"/>
              </a:rPr>
              <a:t>Производители роботов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E78CAF69-103A-48EA-9EE2-873FB5CEFEEF}"/>
              </a:ext>
            </a:extLst>
          </p:cNvPr>
          <p:cNvCxnSpPr>
            <a:cxnSpLocks/>
          </p:cNvCxnSpPr>
          <p:nvPr/>
        </p:nvCxnSpPr>
        <p:spPr>
          <a:xfrm flipH="1">
            <a:off x="622570" y="5220113"/>
            <a:ext cx="2052026" cy="0"/>
          </a:xfrm>
          <a:prstGeom prst="line">
            <a:avLst/>
          </a:prstGeom>
          <a:ln w="38100">
            <a:solidFill>
              <a:srgbClr val="F47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93A826A-D2E0-4B90-906D-50F770241BA9}"/>
              </a:ext>
            </a:extLst>
          </p:cNvPr>
          <p:cNvSpPr txBox="1"/>
          <p:nvPr/>
        </p:nvSpPr>
        <p:spPr>
          <a:xfrm>
            <a:off x="9411548" y="5322629"/>
            <a:ext cx="2653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Gotham Pro" panose="02000503040000020004" pitchFamily="2" charset="0"/>
                <a:cs typeface="Gotham Pro" panose="02000503040000020004" pitchFamily="2" charset="0"/>
              </a:rPr>
              <a:t>Государственные структуры</a:t>
            </a: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92C50E73-D7CF-44E4-B675-BA2B56163C2E}"/>
              </a:ext>
            </a:extLst>
          </p:cNvPr>
          <p:cNvCxnSpPr>
            <a:cxnSpLocks/>
          </p:cNvCxnSpPr>
          <p:nvPr/>
        </p:nvCxnSpPr>
        <p:spPr>
          <a:xfrm flipH="1">
            <a:off x="9508829" y="6091879"/>
            <a:ext cx="2310277" cy="0"/>
          </a:xfrm>
          <a:prstGeom prst="line">
            <a:avLst/>
          </a:prstGeom>
          <a:ln w="38100">
            <a:solidFill>
              <a:srgbClr val="F47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3554025-9844-41A0-8093-FA1D83112349}"/>
              </a:ext>
            </a:extLst>
          </p:cNvPr>
          <p:cNvSpPr txBox="1"/>
          <p:nvPr/>
        </p:nvSpPr>
        <p:spPr>
          <a:xfrm>
            <a:off x="9411548" y="3733259"/>
            <a:ext cx="1607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Gotham Pro" panose="02000503040000020004" pitchFamily="2" charset="0"/>
                <a:cs typeface="Gotham Pro" panose="02000503040000020004" pitchFamily="2" charset="0"/>
              </a:rPr>
              <a:t>Банк</a:t>
            </a: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F4E67370-7F23-4E43-9A82-3DB1A2C06775}"/>
              </a:ext>
            </a:extLst>
          </p:cNvPr>
          <p:cNvCxnSpPr>
            <a:cxnSpLocks/>
          </p:cNvCxnSpPr>
          <p:nvPr/>
        </p:nvCxnSpPr>
        <p:spPr>
          <a:xfrm flipH="1">
            <a:off x="9508828" y="4162350"/>
            <a:ext cx="697266" cy="0"/>
          </a:xfrm>
          <a:prstGeom prst="line">
            <a:avLst/>
          </a:prstGeom>
          <a:ln w="38100">
            <a:solidFill>
              <a:srgbClr val="F47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DDBC2B5D-675D-4269-AEAF-906B6D6A9ACD}"/>
              </a:ext>
            </a:extLst>
          </p:cNvPr>
          <p:cNvSpPr txBox="1"/>
          <p:nvPr/>
        </p:nvSpPr>
        <p:spPr>
          <a:xfrm>
            <a:off x="9411548" y="1851580"/>
            <a:ext cx="2301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Gotham Pro" panose="02000503040000020004" pitchFamily="2" charset="0"/>
                <a:cs typeface="Gotham Pro" panose="02000503040000020004" pitchFamily="2" charset="0"/>
              </a:rPr>
              <a:t>Транспортные компании</a:t>
            </a:r>
          </a:p>
        </p:txBody>
      </p: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588F966F-43CE-4CBD-8A7E-6B9BD59C9F12}"/>
              </a:ext>
            </a:extLst>
          </p:cNvPr>
          <p:cNvCxnSpPr>
            <a:cxnSpLocks/>
          </p:cNvCxnSpPr>
          <p:nvPr/>
        </p:nvCxnSpPr>
        <p:spPr>
          <a:xfrm flipH="1">
            <a:off x="9508828" y="2593465"/>
            <a:ext cx="1902137" cy="0"/>
          </a:xfrm>
          <a:prstGeom prst="line">
            <a:avLst/>
          </a:prstGeom>
          <a:ln w="38100">
            <a:solidFill>
              <a:srgbClr val="F47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>
            <a:extLst>
              <a:ext uri="{FF2B5EF4-FFF2-40B4-BE49-F238E27FC236}">
                <a16:creationId xmlns:a16="http://schemas.microsoft.com/office/drawing/2014/main" id="{76837862-317D-0026-EFB5-68312AF377E3}"/>
              </a:ext>
            </a:extLst>
          </p:cNvPr>
          <p:cNvSpPr/>
          <p:nvPr/>
        </p:nvSpPr>
        <p:spPr>
          <a:xfrm>
            <a:off x="2941416" y="2371002"/>
            <a:ext cx="1365082" cy="136508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629A9710-9D48-7CA4-3620-473184F65F18}"/>
              </a:ext>
            </a:extLst>
          </p:cNvPr>
          <p:cNvSpPr/>
          <p:nvPr/>
        </p:nvSpPr>
        <p:spPr>
          <a:xfrm>
            <a:off x="2941416" y="4137462"/>
            <a:ext cx="1365082" cy="136508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7E9E86A4-6619-8484-311B-F87CB6D7FBE0}"/>
              </a:ext>
            </a:extLst>
          </p:cNvPr>
          <p:cNvSpPr/>
          <p:nvPr/>
        </p:nvSpPr>
        <p:spPr>
          <a:xfrm>
            <a:off x="7885503" y="3250816"/>
            <a:ext cx="1365082" cy="136508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B897D5D-7719-F8D9-7B8C-4BD0D5C472D9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8136261" y="3475495"/>
            <a:ext cx="829800" cy="803160"/>
          </a:xfrm>
          <a:prstGeom prst="rect">
            <a:avLst/>
          </a:prstGeom>
          <a:ln w="0">
            <a:noFill/>
          </a:ln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0DA0A29A-3BC6-7EEB-CAE8-D59E8BEDE4D7}"/>
              </a:ext>
            </a:extLst>
          </p:cNvPr>
          <p:cNvSpPr/>
          <p:nvPr/>
        </p:nvSpPr>
        <p:spPr>
          <a:xfrm>
            <a:off x="7885503" y="1479772"/>
            <a:ext cx="1365082" cy="136508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20AD216-F542-A6D8-0CD9-47B79E737387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8136261" y="1840250"/>
            <a:ext cx="934560" cy="655560"/>
          </a:xfrm>
          <a:prstGeom prst="rect">
            <a:avLst/>
          </a:prstGeom>
          <a:ln w="0">
            <a:noFill/>
          </a:ln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9651E6D-19FC-4CD5-83FE-A2E1C4038BB4}"/>
              </a:ext>
            </a:extLst>
          </p:cNvPr>
          <p:cNvSpPr/>
          <p:nvPr/>
        </p:nvSpPr>
        <p:spPr>
          <a:xfrm>
            <a:off x="1" y="0"/>
            <a:ext cx="12192000" cy="129726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BF09A5B-8EF1-41B0-946F-6A98F144CA32}"/>
              </a:ext>
            </a:extLst>
          </p:cNvPr>
          <p:cNvSpPr txBox="1"/>
          <p:nvPr/>
        </p:nvSpPr>
        <p:spPr>
          <a:xfrm>
            <a:off x="374807" y="320605"/>
            <a:ext cx="11011346" cy="5847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98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Где </a:t>
            </a:r>
            <a:r>
              <a:rPr lang="ru-RU" sz="3200" b="1" dirty="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нужны техники по ИИС?</a:t>
            </a:r>
            <a:endParaRPr lang="ru-RU" sz="3200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01C4FB02-4DFB-617C-B480-D6C33915A8A4}"/>
              </a:ext>
            </a:extLst>
          </p:cNvPr>
          <p:cNvSpPr/>
          <p:nvPr/>
        </p:nvSpPr>
        <p:spPr>
          <a:xfrm>
            <a:off x="7885503" y="5021861"/>
            <a:ext cx="1365082" cy="136508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25DA250-7A59-933E-5D37-9E3AF1C90828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8055044" y="5363552"/>
            <a:ext cx="1026000" cy="626040"/>
          </a:xfrm>
          <a:prstGeom prst="rect">
            <a:avLst/>
          </a:prstGeom>
          <a:ln w="0"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F8C3CA3-B34C-70E8-5EB3-62C8FEF34A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388" y="4412818"/>
            <a:ext cx="783864" cy="78386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C4B8BEA-BAD1-719F-093E-3A9DE2767D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719" y="2523296"/>
            <a:ext cx="936784" cy="93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838C423-B7A4-40FD-8BB7-B9FE93819D52}"/>
              </a:ext>
            </a:extLst>
          </p:cNvPr>
          <p:cNvGrpSpPr/>
          <p:nvPr/>
        </p:nvGrpSpPr>
        <p:grpSpPr>
          <a:xfrm>
            <a:off x="9217202" y="3131803"/>
            <a:ext cx="2411380" cy="730533"/>
            <a:chOff x="8912402" y="3085428"/>
            <a:chExt cx="2411380" cy="78065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D0AB016-1C87-4EA3-B039-0255A3A75D15}"/>
                </a:ext>
              </a:extLst>
            </p:cNvPr>
            <p:cNvSpPr txBox="1"/>
            <p:nvPr/>
          </p:nvSpPr>
          <p:spPr>
            <a:xfrm>
              <a:off x="8912402" y="3085428"/>
              <a:ext cx="2411380" cy="756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latin typeface="Gotham Pro" panose="02000503040000020004" pitchFamily="2" charset="0"/>
                  <a:cs typeface="Gotham Pro" panose="02000503040000020004" pitchFamily="2" charset="0"/>
                </a:rPr>
                <a:t>Аналитические</a:t>
              </a:r>
            </a:p>
            <a:p>
              <a:r>
                <a:rPr lang="ru-RU" sz="2000" b="1" dirty="0">
                  <a:latin typeface="Gotham Pro" panose="02000503040000020004" pitchFamily="2" charset="0"/>
                  <a:cs typeface="Gotham Pro" panose="02000503040000020004" pitchFamily="2" charset="0"/>
                </a:rPr>
                <a:t>способности</a:t>
              </a:r>
            </a:p>
          </p:txBody>
        </p:sp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id="{065A112A-0D26-4CF3-8A49-F126C1D6FE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10650" y="3866080"/>
              <a:ext cx="2014538" cy="0"/>
            </a:xfrm>
            <a:prstGeom prst="line">
              <a:avLst/>
            </a:prstGeom>
            <a:ln w="38100">
              <a:solidFill>
                <a:srgbClr val="F476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2327AFD-A155-4306-9396-466300AD9BB3}"/>
              </a:ext>
            </a:extLst>
          </p:cNvPr>
          <p:cNvSpPr txBox="1"/>
          <p:nvPr/>
        </p:nvSpPr>
        <p:spPr>
          <a:xfrm>
            <a:off x="384299" y="3334915"/>
            <a:ext cx="2714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latin typeface="Gotham Pro" panose="02000503040000020004" pitchFamily="2" charset="0"/>
                <a:cs typeface="Gotham Pro" panose="02000503040000020004" pitchFamily="2" charset="0"/>
              </a:rPr>
              <a:t>Педантичность</a:t>
            </a:r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65EC4A9A-AA13-4512-81D4-A09B2E4E2C22}"/>
              </a:ext>
            </a:extLst>
          </p:cNvPr>
          <p:cNvCxnSpPr>
            <a:cxnSpLocks/>
          </p:cNvCxnSpPr>
          <p:nvPr/>
        </p:nvCxnSpPr>
        <p:spPr>
          <a:xfrm flipH="1">
            <a:off x="8382531" y="2006613"/>
            <a:ext cx="3003622" cy="0"/>
          </a:xfrm>
          <a:prstGeom prst="line">
            <a:avLst/>
          </a:prstGeom>
          <a:ln w="38100">
            <a:solidFill>
              <a:srgbClr val="F47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37ED571-81CF-4EED-86F3-29D6E062597C}"/>
              </a:ext>
            </a:extLst>
          </p:cNvPr>
          <p:cNvSpPr txBox="1"/>
          <p:nvPr/>
        </p:nvSpPr>
        <p:spPr>
          <a:xfrm>
            <a:off x="8501063" y="5438308"/>
            <a:ext cx="2828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Gotham Pro" panose="02000503040000020004" pitchFamily="2" charset="0"/>
                <a:cs typeface="Gotham Pro" panose="02000503040000020004" pitchFamily="2" charset="0"/>
              </a:rPr>
              <a:t>Многозадачность</a:t>
            </a:r>
          </a:p>
        </p:txBody>
      </p: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CC2D6E87-6A24-4F09-B24B-C068D3590077}"/>
              </a:ext>
            </a:extLst>
          </p:cNvPr>
          <p:cNvCxnSpPr>
            <a:cxnSpLocks/>
          </p:cNvCxnSpPr>
          <p:nvPr/>
        </p:nvCxnSpPr>
        <p:spPr>
          <a:xfrm flipH="1">
            <a:off x="8596313" y="5884685"/>
            <a:ext cx="2297111" cy="0"/>
          </a:xfrm>
          <a:prstGeom prst="line">
            <a:avLst/>
          </a:prstGeom>
          <a:ln w="38100">
            <a:solidFill>
              <a:srgbClr val="F47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D232118-6354-46D7-A675-EE935603A154}"/>
              </a:ext>
            </a:extLst>
          </p:cNvPr>
          <p:cNvGrpSpPr/>
          <p:nvPr/>
        </p:nvGrpSpPr>
        <p:grpSpPr>
          <a:xfrm>
            <a:off x="3624061" y="1341924"/>
            <a:ext cx="4943879" cy="5051989"/>
            <a:chOff x="3688556" y="1484313"/>
            <a:chExt cx="4814888" cy="4920177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F7FFAA65-41AC-4DC5-8E1E-FACDAF5A7AE4}"/>
                </a:ext>
              </a:extLst>
            </p:cNvPr>
            <p:cNvSpPr/>
            <p:nvPr/>
          </p:nvSpPr>
          <p:spPr>
            <a:xfrm>
              <a:off x="3688556" y="1619251"/>
              <a:ext cx="4814888" cy="46958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054CC988-D397-4F8E-B146-B02AA869A86F}"/>
                </a:ext>
              </a:extLst>
            </p:cNvPr>
            <p:cNvSpPr/>
            <p:nvPr/>
          </p:nvSpPr>
          <p:spPr>
            <a:xfrm>
              <a:off x="4200524" y="2057400"/>
              <a:ext cx="3790951" cy="3836432"/>
            </a:xfrm>
            <a:prstGeom prst="ellipse">
              <a:avLst/>
            </a:prstGeom>
            <a:solidFill>
              <a:srgbClr val="E6E6E6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CEE73923-477F-4CAE-8E7A-679671EA6C3C}"/>
                </a:ext>
              </a:extLst>
            </p:cNvPr>
            <p:cNvCxnSpPr>
              <a:cxnSpLocks/>
            </p:cNvCxnSpPr>
            <p:nvPr/>
          </p:nvCxnSpPr>
          <p:spPr>
            <a:xfrm>
              <a:off x="3952874" y="2906178"/>
              <a:ext cx="600075" cy="314362"/>
            </a:xfrm>
            <a:prstGeom prst="line">
              <a:avLst/>
            </a:prstGeom>
            <a:ln w="146050">
              <a:solidFill>
                <a:srgbClr val="E6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15E1B362-646A-41B2-90F7-B659897E44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34275" y="2878693"/>
              <a:ext cx="704850" cy="369333"/>
            </a:xfrm>
            <a:prstGeom prst="line">
              <a:avLst/>
            </a:prstGeom>
            <a:ln w="146050">
              <a:solidFill>
                <a:srgbClr val="E6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3FB7A73B-CA3A-4D35-AA23-B35A3F5FBA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2874" y="4720979"/>
              <a:ext cx="726283" cy="314362"/>
            </a:xfrm>
            <a:prstGeom prst="line">
              <a:avLst/>
            </a:prstGeom>
            <a:ln w="146050">
              <a:solidFill>
                <a:srgbClr val="E6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F17E06B0-C1E0-40EE-9E66-9ECAD81CAB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5999" y="5709166"/>
              <a:ext cx="0" cy="695324"/>
            </a:xfrm>
            <a:prstGeom prst="line">
              <a:avLst/>
            </a:prstGeom>
            <a:ln w="146050">
              <a:solidFill>
                <a:srgbClr val="E6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FE6E8602-EE2F-4031-A907-4C91697CB5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34275" y="4698546"/>
              <a:ext cx="704850" cy="359229"/>
            </a:xfrm>
            <a:prstGeom prst="line">
              <a:avLst/>
            </a:prstGeom>
            <a:ln w="146050">
              <a:solidFill>
                <a:srgbClr val="E6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Picture 2" descr="Администратор ">
              <a:extLst>
                <a:ext uri="{FF2B5EF4-FFF2-40B4-BE49-F238E27FC236}">
                  <a16:creationId xmlns:a16="http://schemas.microsoft.com/office/drawing/2014/main" id="{CA942280-BF2D-EE85-3910-281966A6F60F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5025634" y="2893496"/>
              <a:ext cx="2140731" cy="2164240"/>
            </a:xfrm>
            <a:prstGeom prst="rect">
              <a:avLst/>
            </a:prstGeom>
            <a:ln w="0">
              <a:noFill/>
            </a:ln>
          </p:spPr>
        </p:pic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ECAF1EA9-2ADA-4E3B-80F7-9685B25A13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5998" y="1484313"/>
              <a:ext cx="0" cy="695324"/>
            </a:xfrm>
            <a:prstGeom prst="line">
              <a:avLst/>
            </a:prstGeom>
            <a:ln w="146050">
              <a:solidFill>
                <a:srgbClr val="E6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E1F4C591-B547-4125-BA5D-0EEBC1730A85}"/>
              </a:ext>
            </a:extLst>
          </p:cNvPr>
          <p:cNvSpPr txBox="1"/>
          <p:nvPr/>
        </p:nvSpPr>
        <p:spPr>
          <a:xfrm>
            <a:off x="596329" y="1579999"/>
            <a:ext cx="3010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Креативность</a:t>
            </a:r>
            <a:endParaRPr lang="ru-RU" sz="2000" b="1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887EEF-7D08-4296-AAA7-BEA8573FA8EE}"/>
              </a:ext>
            </a:extLst>
          </p:cNvPr>
          <p:cNvSpPr txBox="1"/>
          <p:nvPr/>
        </p:nvSpPr>
        <p:spPr>
          <a:xfrm>
            <a:off x="8296541" y="1558635"/>
            <a:ext cx="3895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Gotham Pro" panose="02000503040000020004" pitchFamily="2" charset="0"/>
                <a:cs typeface="Gotham Pro" panose="02000503040000020004" pitchFamily="2" charset="0"/>
              </a:rPr>
              <a:t>Логическое мышление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C64639D-2714-452C-8F24-1390B58FA868}"/>
              </a:ext>
            </a:extLst>
          </p:cNvPr>
          <p:cNvSpPr txBox="1"/>
          <p:nvPr/>
        </p:nvSpPr>
        <p:spPr>
          <a:xfrm>
            <a:off x="374807" y="5438308"/>
            <a:ext cx="3089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Gotham Pro" panose="02000503040000020004" pitchFamily="2" charset="0"/>
                <a:cs typeface="Gotham Pro" panose="02000503040000020004" pitchFamily="2" charset="0"/>
              </a:rPr>
              <a:t>Стрессоустойчивость</a:t>
            </a: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7D39F121-E08E-41D1-8653-30B7716FB444}"/>
              </a:ext>
            </a:extLst>
          </p:cNvPr>
          <p:cNvCxnSpPr>
            <a:cxnSpLocks/>
          </p:cNvCxnSpPr>
          <p:nvPr/>
        </p:nvCxnSpPr>
        <p:spPr>
          <a:xfrm flipH="1">
            <a:off x="1009650" y="3774781"/>
            <a:ext cx="2024457" cy="0"/>
          </a:xfrm>
          <a:prstGeom prst="line">
            <a:avLst/>
          </a:prstGeom>
          <a:ln w="38100">
            <a:solidFill>
              <a:srgbClr val="F47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73B25013-3A2F-4886-BD1E-DDD95F034DAD}"/>
              </a:ext>
            </a:extLst>
          </p:cNvPr>
          <p:cNvCxnSpPr>
            <a:cxnSpLocks/>
          </p:cNvCxnSpPr>
          <p:nvPr/>
        </p:nvCxnSpPr>
        <p:spPr>
          <a:xfrm flipH="1">
            <a:off x="482600" y="5884685"/>
            <a:ext cx="2856316" cy="0"/>
          </a:xfrm>
          <a:prstGeom prst="line">
            <a:avLst/>
          </a:prstGeom>
          <a:ln w="38100">
            <a:solidFill>
              <a:srgbClr val="F47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7B088C95-597A-4340-A38A-ED39175C9B96}"/>
              </a:ext>
            </a:extLst>
          </p:cNvPr>
          <p:cNvCxnSpPr>
            <a:cxnSpLocks/>
          </p:cNvCxnSpPr>
          <p:nvPr/>
        </p:nvCxnSpPr>
        <p:spPr>
          <a:xfrm flipH="1">
            <a:off x="1653309" y="2006613"/>
            <a:ext cx="1889992" cy="0"/>
          </a:xfrm>
          <a:prstGeom prst="line">
            <a:avLst/>
          </a:prstGeom>
          <a:ln w="38100">
            <a:solidFill>
              <a:srgbClr val="F47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F8ACD55-FF5F-4377-82F0-539E97CCA89C}"/>
              </a:ext>
            </a:extLst>
          </p:cNvPr>
          <p:cNvSpPr txBox="1"/>
          <p:nvPr/>
        </p:nvSpPr>
        <p:spPr>
          <a:xfrm>
            <a:off x="374807" y="320605"/>
            <a:ext cx="11011346" cy="5847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98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ysClr val="windowText" lastClr="00000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Какими навыками нужно обладать?</a:t>
            </a:r>
          </a:p>
        </p:txBody>
      </p:sp>
    </p:spTree>
    <p:extLst>
      <p:ext uri="{BB962C8B-B14F-4D97-AF65-F5344CB8AC3E}">
        <p14:creationId xmlns:p14="http://schemas.microsoft.com/office/powerpoint/2010/main" val="360472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3DF51C7-B94D-4520-9DF7-8C00D5A2DC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8" t="18425" r="36693" b="10872"/>
          <a:stretch/>
        </p:blipFill>
        <p:spPr>
          <a:xfrm rot="1534251">
            <a:off x="5232109" y="-1629330"/>
            <a:ext cx="8907207" cy="1076024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927F279-3DD8-A7D3-4C08-DD12B0F386D7}"/>
              </a:ext>
            </a:extLst>
          </p:cNvPr>
          <p:cNvSpPr/>
          <p:nvPr/>
        </p:nvSpPr>
        <p:spPr>
          <a:xfrm>
            <a:off x="0" y="0"/>
            <a:ext cx="6074327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C7E034-F3B2-45C6-926A-0AF93136E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302" y="363955"/>
            <a:ext cx="4154545" cy="590498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Gotham Pro" panose="02000503040000020004" pitchFamily="2" charset="0"/>
                <a:cs typeface="Gotham Pro" panose="02000503040000020004" pitchFamily="2" charset="0"/>
              </a:rPr>
              <a:t>Перспективы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FAF7D5-847A-4987-9E0F-82EFB5769EE9}"/>
              </a:ext>
            </a:extLst>
          </p:cNvPr>
          <p:cNvSpPr txBox="1"/>
          <p:nvPr/>
        </p:nvSpPr>
        <p:spPr>
          <a:xfrm>
            <a:off x="359302" y="1368259"/>
            <a:ext cx="48256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0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В данной специальности широкий спектр для дальнейшего развития. Студенты будут изучать основы ИИ, </a:t>
            </a:r>
            <a:r>
              <a:rPr lang="ru-RU" sz="2000" dirty="0" err="1" smtClean="0">
                <a:latin typeface="Gotham Pro" panose="02000503040000020004" pitchFamily="2" charset="0"/>
                <a:cs typeface="Gotham Pro" panose="02000503040000020004" pitchFamily="2" charset="0"/>
              </a:rPr>
              <a:t>нейросети</a:t>
            </a:r>
            <a:r>
              <a:rPr lang="ru-RU" sz="20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, техническое зрение, различные датчики и контроллеры. Все эти устройства помогают предприятиям автоматизировать и оптимизировать внутренние процессы</a:t>
            </a:r>
            <a:endParaRPr lang="ru-RU" sz="20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4172979-980E-4617-A21C-1E71F2EDD485}"/>
              </a:ext>
            </a:extLst>
          </p:cNvPr>
          <p:cNvGrpSpPr/>
          <p:nvPr/>
        </p:nvGrpSpPr>
        <p:grpSpPr>
          <a:xfrm>
            <a:off x="5333370" y="1394969"/>
            <a:ext cx="6655029" cy="4068061"/>
            <a:chOff x="5536971" y="1952625"/>
            <a:chExt cx="6655029" cy="4068061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DA56260-578E-465D-B24B-E13FFA1032CA}"/>
                </a:ext>
              </a:extLst>
            </p:cNvPr>
            <p:cNvSpPr/>
            <p:nvPr/>
          </p:nvSpPr>
          <p:spPr>
            <a:xfrm>
              <a:off x="6312023" y="2121763"/>
              <a:ext cx="5157927" cy="3444536"/>
            </a:xfrm>
            <a:prstGeom prst="rect">
              <a:avLst/>
            </a:prstGeom>
            <a:solidFill>
              <a:srgbClr val="E6E6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861B3C90-2078-4CD2-8506-90E2DB8BF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6971" y="1952625"/>
              <a:ext cx="6655029" cy="406806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CA697B-83B3-4C07-866E-05673E94E86E}"/>
                </a:ext>
              </a:extLst>
            </p:cNvPr>
            <p:cNvSpPr txBox="1"/>
            <p:nvPr/>
          </p:nvSpPr>
          <p:spPr>
            <a:xfrm>
              <a:off x="6496715" y="4152545"/>
              <a:ext cx="47355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Gotham Pro" panose="02000503040000020004" pitchFamily="2" charset="0"/>
                  <a:cs typeface="Gotham Pro" panose="02000503040000020004" pitchFamily="2" charset="0"/>
                </a:rPr>
                <a:t>В этом направлении приветствуется креативность, потому что проблемы решаются более эффективно с творческим </a:t>
              </a:r>
              <a:r>
                <a:rPr lang="ru-RU" dirty="0" smtClean="0">
                  <a:latin typeface="Gotham Pro" panose="02000503040000020004" pitchFamily="2" charset="0"/>
                  <a:cs typeface="Gotham Pro" panose="02000503040000020004" pitchFamily="2" charset="0"/>
                </a:rPr>
                <a:t>подходом</a:t>
              </a:r>
              <a:endParaRPr lang="ru-RU" dirty="0">
                <a:latin typeface="Gotham Pro" panose="02000503040000020004" pitchFamily="2" charset="0"/>
                <a:cs typeface="Gotham Pro" panose="02000503040000020004" pitchFamily="2" charset="0"/>
              </a:endParaRP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92F16FF-DB06-ACA8-C639-88F6215D42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116" y="2240674"/>
            <a:ext cx="2654143" cy="110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8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309</Words>
  <Application>Microsoft Office PowerPoint</Application>
  <PresentationFormat>Широкоэкранный</PresentationFormat>
  <Paragraphs>62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Gotham Pro</vt:lpstr>
      <vt:lpstr>Тема Office</vt:lpstr>
      <vt:lpstr>Интеллектуальные интегрированные системы</vt:lpstr>
      <vt:lpstr>Презентация PowerPoint</vt:lpstr>
      <vt:lpstr>Изучаемые дисциплины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Перспективы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Эксплуатация беспилотных авиационных систем</dc:title>
  <dc:creator>Миллил Зайцев</dc:creator>
  <cp:lastModifiedBy>студент</cp:lastModifiedBy>
  <cp:revision>23</cp:revision>
  <dcterms:created xsi:type="dcterms:W3CDTF">2024-01-21T17:17:45Z</dcterms:created>
  <dcterms:modified xsi:type="dcterms:W3CDTF">2024-04-12T10:41:16Z</dcterms:modified>
</cp:coreProperties>
</file>